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47" autoAdjust="0"/>
    <p:restoredTop sz="75710" autoAdjust="0"/>
  </p:normalViewPr>
  <p:slideViewPr>
    <p:cSldViewPr snapToGrid="0">
      <p:cViewPr varScale="1">
        <p:scale>
          <a:sx n="61" d="100"/>
          <a:sy n="61" d="100"/>
        </p:scale>
        <p:origin x="96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BCD068-4AAE-41CE-836B-0E0B9DB05ED7}" type="datetimeFigureOut">
              <a:rPr lang="en-US" smtClean="0"/>
              <a:t>11/27/2021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888C79-18D5-4042-871F-35EA38C7E33B}" type="slidenum">
              <a:rPr lang="en-US" smtClean="0"/>
              <a:t>‹#›</a:t>
            </a:fld>
            <a:endParaRPr lang="en-US"/>
          </a:p>
        </p:txBody>
      </p:sp>
    </p:spTree>
    <p:extLst>
      <p:ext uri="{BB962C8B-B14F-4D97-AF65-F5344CB8AC3E}">
        <p14:creationId xmlns:p14="http://schemas.microsoft.com/office/powerpoint/2010/main" val="2003616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think it’s best to teach children to communicate by using a language instead of a collection of arbitrary images or shapes, I’d like to tell you about the language of Blissymbolics.</a:t>
            </a:r>
          </a:p>
        </p:txBody>
      </p:sp>
      <p:sp>
        <p:nvSpPr>
          <p:cNvPr id="4" name="Slide Number Placeholder 3"/>
          <p:cNvSpPr>
            <a:spLocks noGrp="1"/>
          </p:cNvSpPr>
          <p:nvPr>
            <p:ph type="sldNum" sz="quarter" idx="5"/>
          </p:nvPr>
        </p:nvSpPr>
        <p:spPr/>
        <p:txBody>
          <a:bodyPr/>
          <a:lstStyle/>
          <a:p>
            <a:fld id="{4F888C79-18D5-4042-871F-35EA38C7E33B}" type="slidenum">
              <a:rPr lang="en-US" smtClean="0"/>
              <a:t>1</a:t>
            </a:fld>
            <a:endParaRPr lang="en-US"/>
          </a:p>
        </p:txBody>
      </p:sp>
    </p:spTree>
    <p:extLst>
      <p:ext uri="{BB962C8B-B14F-4D97-AF65-F5344CB8AC3E}">
        <p14:creationId xmlns:p14="http://schemas.microsoft.com/office/powerpoint/2010/main" val="2068475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Bliss, a volcano epitomized action and power, so he drew his action indicator from the shape of a volcano.  He asked, “what does the eye do?” – it sees.  “What does the ear do”? – it hears.  And so on.  This is how verbs are easily built from nouns.</a:t>
            </a:r>
          </a:p>
        </p:txBody>
      </p:sp>
      <p:sp>
        <p:nvSpPr>
          <p:cNvPr id="4" name="Slide Number Placeholder 3"/>
          <p:cNvSpPr>
            <a:spLocks noGrp="1"/>
          </p:cNvSpPr>
          <p:nvPr>
            <p:ph type="sldNum" sz="quarter" idx="5"/>
          </p:nvPr>
        </p:nvSpPr>
        <p:spPr/>
        <p:txBody>
          <a:bodyPr/>
          <a:lstStyle/>
          <a:p>
            <a:fld id="{4F888C79-18D5-4042-871F-35EA38C7E33B}" type="slidenum">
              <a:rPr lang="en-US" smtClean="0"/>
              <a:t>10</a:t>
            </a:fld>
            <a:endParaRPr lang="en-US"/>
          </a:p>
        </p:txBody>
      </p:sp>
    </p:spTree>
    <p:extLst>
      <p:ext uri="{BB962C8B-B14F-4D97-AF65-F5344CB8AC3E}">
        <p14:creationId xmlns:p14="http://schemas.microsoft.com/office/powerpoint/2010/main" val="1163933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3D-printed, Bliss Tactile Symbols reflect the two types of indicators in the tope edge of the symbol.  Verbs have an “action indicator” like top.  Adjectives and adverbs have an evaluation indicator like top edge.  Nouns have a rounded top edge, instead.  In addition, you can use filament color to distinguish among the parts of speech.  In this case, we’ve used colors from the Fitzgerald Key.</a:t>
            </a:r>
          </a:p>
        </p:txBody>
      </p:sp>
      <p:sp>
        <p:nvSpPr>
          <p:cNvPr id="4" name="Slide Number Placeholder 3"/>
          <p:cNvSpPr>
            <a:spLocks noGrp="1"/>
          </p:cNvSpPr>
          <p:nvPr>
            <p:ph type="sldNum" sz="quarter" idx="5"/>
          </p:nvPr>
        </p:nvSpPr>
        <p:spPr/>
        <p:txBody>
          <a:bodyPr/>
          <a:lstStyle/>
          <a:p>
            <a:fld id="{4F888C79-18D5-4042-871F-35EA38C7E33B}" type="slidenum">
              <a:rPr lang="en-US" smtClean="0"/>
              <a:t>11</a:t>
            </a:fld>
            <a:endParaRPr lang="en-US"/>
          </a:p>
        </p:txBody>
      </p:sp>
    </p:spTree>
    <p:extLst>
      <p:ext uri="{BB962C8B-B14F-4D97-AF65-F5344CB8AC3E}">
        <p14:creationId xmlns:p14="http://schemas.microsoft.com/office/powerpoint/2010/main" val="152698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symbols can be enhanced by placing engraved text on the back surface, adding Braille to the sides, or including holes at different locations for mounting the symbol on a string.</a:t>
            </a:r>
          </a:p>
        </p:txBody>
      </p:sp>
      <p:sp>
        <p:nvSpPr>
          <p:cNvPr id="4" name="Slide Number Placeholder 3"/>
          <p:cNvSpPr>
            <a:spLocks noGrp="1"/>
          </p:cNvSpPr>
          <p:nvPr>
            <p:ph type="sldNum" sz="quarter" idx="5"/>
          </p:nvPr>
        </p:nvSpPr>
        <p:spPr/>
        <p:txBody>
          <a:bodyPr/>
          <a:lstStyle/>
          <a:p>
            <a:fld id="{4F888C79-18D5-4042-871F-35EA38C7E33B}" type="slidenum">
              <a:rPr lang="en-US" smtClean="0"/>
              <a:t>12</a:t>
            </a:fld>
            <a:endParaRPr lang="en-US"/>
          </a:p>
        </p:txBody>
      </p:sp>
    </p:spTree>
    <p:extLst>
      <p:ext uri="{BB962C8B-B14F-4D97-AF65-F5344CB8AC3E}">
        <p14:creationId xmlns:p14="http://schemas.microsoft.com/office/powerpoint/2010/main" val="1682723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learn more about the possibilities of representing concepts through Blissymbols by visiting these web sites and pages.</a:t>
            </a:r>
          </a:p>
        </p:txBody>
      </p:sp>
      <p:sp>
        <p:nvSpPr>
          <p:cNvPr id="4" name="Slide Number Placeholder 3"/>
          <p:cNvSpPr>
            <a:spLocks noGrp="1"/>
          </p:cNvSpPr>
          <p:nvPr>
            <p:ph type="sldNum" sz="quarter" idx="5"/>
          </p:nvPr>
        </p:nvSpPr>
        <p:spPr/>
        <p:txBody>
          <a:bodyPr/>
          <a:lstStyle/>
          <a:p>
            <a:fld id="{4F888C79-18D5-4042-871F-35EA38C7E33B}" type="slidenum">
              <a:rPr lang="en-US" smtClean="0"/>
              <a:t>13</a:t>
            </a:fld>
            <a:endParaRPr lang="en-US"/>
          </a:p>
        </p:txBody>
      </p:sp>
    </p:spTree>
    <p:extLst>
      <p:ext uri="{BB962C8B-B14F-4D97-AF65-F5344CB8AC3E}">
        <p14:creationId xmlns:p14="http://schemas.microsoft.com/office/powerpoint/2010/main" val="2494781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Blissymbols were developed by Charles Bliss in the 1940s.  He was looking for a language that could be learned and used by anyone on earth.</a:t>
            </a:r>
          </a:p>
          <a:p>
            <a:endParaRPr lang="en-US" dirty="0"/>
          </a:p>
          <a:p>
            <a:r>
              <a:rPr lang="en-US" dirty="0"/>
              <a:t>His language is: </a:t>
            </a:r>
          </a:p>
          <a:p>
            <a:r>
              <a:rPr lang="en-US" dirty="0"/>
              <a:t>constructed – consciously devised instead of naturally evolved</a:t>
            </a:r>
          </a:p>
          <a:p>
            <a:r>
              <a:rPr lang="en-US" dirty="0"/>
              <a:t>ideographic – graphic symbols that represent an idea or concept, without phonology</a:t>
            </a:r>
          </a:p>
          <a:p>
            <a:r>
              <a:rPr lang="en-US" dirty="0"/>
              <a:t>generative – able to create an infinite number of concepts from an initial finite set</a:t>
            </a:r>
          </a:p>
          <a:p>
            <a:endParaRPr lang="en-US" dirty="0"/>
          </a:p>
          <a:p>
            <a:r>
              <a:rPr lang="en-US" dirty="0"/>
              <a:t>The language is purely conceptual.  The symbols don’t have to be translated into a spoken language in order to be understood.  This has special implications for cognitively disabled individuals.</a:t>
            </a:r>
          </a:p>
          <a:p>
            <a:endParaRPr lang="en-US" dirty="0"/>
          </a:p>
        </p:txBody>
      </p:sp>
      <p:sp>
        <p:nvSpPr>
          <p:cNvPr id="4" name="Slide Number Placeholder 3"/>
          <p:cNvSpPr>
            <a:spLocks noGrp="1"/>
          </p:cNvSpPr>
          <p:nvPr>
            <p:ph type="sldNum" sz="quarter" idx="5"/>
          </p:nvPr>
        </p:nvSpPr>
        <p:spPr/>
        <p:txBody>
          <a:bodyPr/>
          <a:lstStyle/>
          <a:p>
            <a:fld id="{4F888C79-18D5-4042-871F-35EA38C7E33B}" type="slidenum">
              <a:rPr lang="en-US" smtClean="0"/>
              <a:t>2</a:t>
            </a:fld>
            <a:endParaRPr lang="en-US"/>
          </a:p>
        </p:txBody>
      </p:sp>
    </p:spTree>
    <p:extLst>
      <p:ext uri="{BB962C8B-B14F-4D97-AF65-F5344CB8AC3E}">
        <p14:creationId xmlns:p14="http://schemas.microsoft.com/office/powerpoint/2010/main" val="1307234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Blissymbols are constructed using a few straight lines and simple curves.  As such, they require less cognitive effort to explore and recognize.  For tactile learners, this means that the symbols can be processed more quickly and reliably than symbol sets that are more complex in their construction.</a:t>
            </a:r>
          </a:p>
        </p:txBody>
      </p:sp>
      <p:sp>
        <p:nvSpPr>
          <p:cNvPr id="4" name="Slide Number Placeholder 3"/>
          <p:cNvSpPr>
            <a:spLocks noGrp="1"/>
          </p:cNvSpPr>
          <p:nvPr>
            <p:ph type="sldNum" sz="quarter" idx="5"/>
          </p:nvPr>
        </p:nvSpPr>
        <p:spPr/>
        <p:txBody>
          <a:bodyPr/>
          <a:lstStyle/>
          <a:p>
            <a:fld id="{4F888C79-18D5-4042-871F-35EA38C7E33B}" type="slidenum">
              <a:rPr lang="en-US" smtClean="0"/>
              <a:t>3</a:t>
            </a:fld>
            <a:endParaRPr lang="en-US"/>
          </a:p>
        </p:txBody>
      </p:sp>
    </p:spTree>
    <p:extLst>
      <p:ext uri="{BB962C8B-B14F-4D97-AF65-F5344CB8AC3E}">
        <p14:creationId xmlns:p14="http://schemas.microsoft.com/office/powerpoint/2010/main" val="1650170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Blissymbols are pictographic in nature.  Their associated concepts relate easily to their graphic.  For example, the “roof” shaped symbol represents protection.  More complex concepts build on these simpler concepts.</a:t>
            </a:r>
          </a:p>
        </p:txBody>
      </p:sp>
      <p:sp>
        <p:nvSpPr>
          <p:cNvPr id="4" name="Slide Number Placeholder 3"/>
          <p:cNvSpPr>
            <a:spLocks noGrp="1"/>
          </p:cNvSpPr>
          <p:nvPr>
            <p:ph type="sldNum" sz="quarter" idx="5"/>
          </p:nvPr>
        </p:nvSpPr>
        <p:spPr/>
        <p:txBody>
          <a:bodyPr/>
          <a:lstStyle/>
          <a:p>
            <a:fld id="{4F888C79-18D5-4042-871F-35EA38C7E33B}" type="slidenum">
              <a:rPr lang="en-US" smtClean="0"/>
              <a:t>4</a:t>
            </a:fld>
            <a:endParaRPr lang="en-US"/>
          </a:p>
        </p:txBody>
      </p:sp>
    </p:spTree>
    <p:extLst>
      <p:ext uri="{BB962C8B-B14F-4D97-AF65-F5344CB8AC3E}">
        <p14:creationId xmlns:p14="http://schemas.microsoft.com/office/powerpoint/2010/main" val="4093984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simple shapes for simple concepts.</a:t>
            </a:r>
          </a:p>
        </p:txBody>
      </p:sp>
      <p:sp>
        <p:nvSpPr>
          <p:cNvPr id="4" name="Slide Number Placeholder 3"/>
          <p:cNvSpPr>
            <a:spLocks noGrp="1"/>
          </p:cNvSpPr>
          <p:nvPr>
            <p:ph type="sldNum" sz="quarter" idx="5"/>
          </p:nvPr>
        </p:nvSpPr>
        <p:spPr/>
        <p:txBody>
          <a:bodyPr/>
          <a:lstStyle/>
          <a:p>
            <a:fld id="{4F888C79-18D5-4042-871F-35EA38C7E33B}" type="slidenum">
              <a:rPr lang="en-US" smtClean="0"/>
              <a:t>5</a:t>
            </a:fld>
            <a:endParaRPr lang="en-US"/>
          </a:p>
        </p:txBody>
      </p:sp>
    </p:spTree>
    <p:extLst>
      <p:ext uri="{BB962C8B-B14F-4D97-AF65-F5344CB8AC3E}">
        <p14:creationId xmlns:p14="http://schemas.microsoft.com/office/powerpoint/2010/main" val="1664091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complex concepts can be constructed from the simpler concepts by overlaying one on the other.  Here we see the arrow concepts overlayed on the enclosure and container concepts to convey new concepts like into, out of, get, and give.</a:t>
            </a:r>
          </a:p>
        </p:txBody>
      </p:sp>
      <p:sp>
        <p:nvSpPr>
          <p:cNvPr id="4" name="Slide Number Placeholder 3"/>
          <p:cNvSpPr>
            <a:spLocks noGrp="1"/>
          </p:cNvSpPr>
          <p:nvPr>
            <p:ph type="sldNum" sz="quarter" idx="5"/>
          </p:nvPr>
        </p:nvSpPr>
        <p:spPr/>
        <p:txBody>
          <a:bodyPr/>
          <a:lstStyle/>
          <a:p>
            <a:fld id="{4F888C79-18D5-4042-871F-35EA38C7E33B}" type="slidenum">
              <a:rPr lang="en-US" smtClean="0"/>
              <a:t>6</a:t>
            </a:fld>
            <a:endParaRPr lang="en-US"/>
          </a:p>
        </p:txBody>
      </p:sp>
    </p:spTree>
    <p:extLst>
      <p:ext uri="{BB962C8B-B14F-4D97-AF65-F5344CB8AC3E}">
        <p14:creationId xmlns:p14="http://schemas.microsoft.com/office/powerpoint/2010/main" val="1859293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female protector is a “mother”.  A similar and consistent process is used for “father”. A container with water is a bath.  A chair over water is a toilet.</a:t>
            </a:r>
          </a:p>
        </p:txBody>
      </p:sp>
      <p:sp>
        <p:nvSpPr>
          <p:cNvPr id="4" name="Slide Number Placeholder 3"/>
          <p:cNvSpPr>
            <a:spLocks noGrp="1"/>
          </p:cNvSpPr>
          <p:nvPr>
            <p:ph type="sldNum" sz="quarter" idx="5"/>
          </p:nvPr>
        </p:nvSpPr>
        <p:spPr/>
        <p:txBody>
          <a:bodyPr/>
          <a:lstStyle/>
          <a:p>
            <a:fld id="{4F888C79-18D5-4042-871F-35EA38C7E33B}" type="slidenum">
              <a:rPr lang="en-US" smtClean="0"/>
              <a:t>7</a:t>
            </a:fld>
            <a:endParaRPr lang="en-US"/>
          </a:p>
        </p:txBody>
      </p:sp>
    </p:spTree>
    <p:extLst>
      <p:ext uri="{BB962C8B-B14F-4D97-AF65-F5344CB8AC3E}">
        <p14:creationId xmlns:p14="http://schemas.microsoft.com/office/powerpoint/2010/main" val="723297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Concepts may also be created by appending one basic symbol to another.  For example, all “feeling” words in Blissymbolics have the heart shape at their core.  They are then qualified by appending other shapes to represent specific feelings.  Feeling “up” means happy, while feeling “down” means sad.  Positive feelings mean being good, while negative feelings mean being bad.</a:t>
            </a:r>
          </a:p>
        </p:txBody>
      </p:sp>
      <p:sp>
        <p:nvSpPr>
          <p:cNvPr id="4" name="Slide Number Placeholder 3"/>
          <p:cNvSpPr>
            <a:spLocks noGrp="1"/>
          </p:cNvSpPr>
          <p:nvPr>
            <p:ph type="sldNum" sz="quarter" idx="5"/>
          </p:nvPr>
        </p:nvSpPr>
        <p:spPr/>
        <p:txBody>
          <a:bodyPr/>
          <a:lstStyle/>
          <a:p>
            <a:fld id="{4F888C79-18D5-4042-871F-35EA38C7E33B}" type="slidenum">
              <a:rPr lang="en-US" smtClean="0"/>
              <a:t>8</a:t>
            </a:fld>
            <a:endParaRPr lang="en-US"/>
          </a:p>
        </p:txBody>
      </p:sp>
    </p:spTree>
    <p:extLst>
      <p:ext uri="{BB962C8B-B14F-4D97-AF65-F5344CB8AC3E}">
        <p14:creationId xmlns:p14="http://schemas.microsoft.com/office/powerpoint/2010/main" val="3879011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 Bliss survived the concentration camps of World War II and was deeply affected by Nazi propaganda.  When he created his new language, he wanted the language to clearly indicate when a concept was fundamentally an opinion rather than a fact.  An adjective or adverb could lean either way depending on your point of view.  He put an “unstable”, angled shape over these concepts.</a:t>
            </a:r>
          </a:p>
        </p:txBody>
      </p:sp>
      <p:sp>
        <p:nvSpPr>
          <p:cNvPr id="4" name="Slide Number Placeholder 3"/>
          <p:cNvSpPr>
            <a:spLocks noGrp="1"/>
          </p:cNvSpPr>
          <p:nvPr>
            <p:ph type="sldNum" sz="quarter" idx="5"/>
          </p:nvPr>
        </p:nvSpPr>
        <p:spPr/>
        <p:txBody>
          <a:bodyPr/>
          <a:lstStyle/>
          <a:p>
            <a:fld id="{4F888C79-18D5-4042-871F-35EA38C7E33B}" type="slidenum">
              <a:rPr lang="en-US" smtClean="0"/>
              <a:t>9</a:t>
            </a:fld>
            <a:endParaRPr lang="en-US"/>
          </a:p>
        </p:txBody>
      </p:sp>
    </p:spTree>
    <p:extLst>
      <p:ext uri="{BB962C8B-B14F-4D97-AF65-F5344CB8AC3E}">
        <p14:creationId xmlns:p14="http://schemas.microsoft.com/office/powerpoint/2010/main" val="336417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11/27/2021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11/27/2021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11/27/2021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11/27/2021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11/27/2021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8.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42.png"/><Relationship Id="rId5" Type="http://schemas.openxmlformats.org/officeDocument/2006/relationships/image" Target="../media/image18.png"/><Relationship Id="rId10" Type="http://schemas.openxmlformats.org/officeDocument/2006/relationships/image" Target="../media/image41.png"/><Relationship Id="rId4" Type="http://schemas.openxmlformats.org/officeDocument/2006/relationships/image" Target="../media/image16.png"/><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8" Type="http://schemas.openxmlformats.org/officeDocument/2006/relationships/hyperlink" Target="https://www.amazon.com/Handbook-Blissymbolics-H-Silverman/dp/B0054SLCYQ/ref=sr_1_2?dchild=1&amp;keywords=Blissymbolics&amp;qid=1620269984&amp;sr=8-2" TargetMode="External"/><Relationship Id="rId3" Type="http://schemas.openxmlformats.org/officeDocument/2006/relationships/hyperlink" Target="https://volksswitch.org/index.php/volks-devices/bliss-tactile-symbols/intro-to-blissymbols/" TargetMode="External"/><Relationship Id="rId7" Type="http://schemas.openxmlformats.org/officeDocument/2006/relationships/hyperlink" Target="https://www.amazon.com/TEACHING-BLISSYMBOLICS-Written-Instructors-Communicative/dp/0969051689/ref=sr_1_1?dchild=1&amp;keywords=Blissymbolics&amp;qid=1620269984&amp;sr=8-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youtube.com/channel/UCvyU1me7kV4sUva9L391n9A/videos" TargetMode="External"/><Relationship Id="rId5" Type="http://schemas.openxmlformats.org/officeDocument/2006/relationships/hyperlink" Target="https://media.medfarm.uu.se/play/kanal/409" TargetMode="External"/><Relationship Id="rId4" Type="http://schemas.openxmlformats.org/officeDocument/2006/relationships/hyperlink" Target="https://blissymbolic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3.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25.png"/><Relationship Id="rId5" Type="http://schemas.openxmlformats.org/officeDocument/2006/relationships/image" Target="../media/image6.png"/><Relationship Id="rId10" Type="http://schemas.openxmlformats.org/officeDocument/2006/relationships/image" Target="../media/image24.png"/><Relationship Id="rId4" Type="http://schemas.openxmlformats.org/officeDocument/2006/relationships/image" Target="../media/image5.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6.png"/><Relationship Id="rId7" Type="http://schemas.openxmlformats.org/officeDocument/2006/relationships/image" Target="../media/image13.png"/><Relationship Id="rId12"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20.png"/><Relationship Id="rId5" Type="http://schemas.openxmlformats.org/officeDocument/2006/relationships/image" Target="../media/image28.png"/><Relationship Id="rId10" Type="http://schemas.openxmlformats.org/officeDocument/2006/relationships/image" Target="../media/image19.png"/><Relationship Id="rId4" Type="http://schemas.openxmlformats.org/officeDocument/2006/relationships/image" Target="../media/image27.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0.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2.png"/><Relationship Id="rId10" Type="http://schemas.openxmlformats.org/officeDocument/2006/relationships/image" Target="../media/image9.png"/><Relationship Id="rId4" Type="http://schemas.openxmlformats.org/officeDocument/2006/relationships/image" Target="../media/image31.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BFB7B-4B4B-4D08-A247-09A20FDE3C68}"/>
              </a:ext>
            </a:extLst>
          </p:cNvPr>
          <p:cNvSpPr>
            <a:spLocks noGrp="1"/>
          </p:cNvSpPr>
          <p:nvPr>
            <p:ph type="ctrTitle"/>
          </p:nvPr>
        </p:nvSpPr>
        <p:spPr/>
        <p:txBody>
          <a:bodyPr/>
          <a:lstStyle/>
          <a:p>
            <a:r>
              <a:rPr lang="en-US" dirty="0"/>
              <a:t>Intro to BlissymboliCs</a:t>
            </a:r>
          </a:p>
        </p:txBody>
      </p:sp>
      <p:sp>
        <p:nvSpPr>
          <p:cNvPr id="3" name="Subtitle 2">
            <a:extLst>
              <a:ext uri="{FF2B5EF4-FFF2-40B4-BE49-F238E27FC236}">
                <a16:creationId xmlns:a16="http://schemas.microsoft.com/office/drawing/2014/main" id="{011B5AFA-C71C-4BF3-A2A8-4580868506DF}"/>
              </a:ext>
            </a:extLst>
          </p:cNvPr>
          <p:cNvSpPr>
            <a:spLocks noGrp="1"/>
          </p:cNvSpPr>
          <p:nvPr>
            <p:ph type="subTitle" idx="1"/>
          </p:nvPr>
        </p:nvSpPr>
        <p:spPr/>
        <p:txBody>
          <a:bodyPr/>
          <a:lstStyle/>
          <a:p>
            <a:r>
              <a:rPr lang="en-US" dirty="0"/>
              <a:t>Using a Language to Teach Communication</a:t>
            </a:r>
          </a:p>
        </p:txBody>
      </p:sp>
    </p:spTree>
    <p:extLst>
      <p:ext uri="{BB962C8B-B14F-4D97-AF65-F5344CB8AC3E}">
        <p14:creationId xmlns:p14="http://schemas.microsoft.com/office/powerpoint/2010/main" val="1175337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66B63-D984-45A1-85D1-3E6E49A28D6D}"/>
              </a:ext>
            </a:extLst>
          </p:cNvPr>
          <p:cNvSpPr>
            <a:spLocks noGrp="1"/>
          </p:cNvSpPr>
          <p:nvPr>
            <p:ph type="title"/>
          </p:nvPr>
        </p:nvSpPr>
        <p:spPr>
          <a:xfrm>
            <a:off x="1371600" y="685800"/>
            <a:ext cx="5500048" cy="1485900"/>
          </a:xfrm>
        </p:spPr>
        <p:txBody>
          <a:bodyPr/>
          <a:lstStyle/>
          <a:p>
            <a:r>
              <a:rPr lang="en-US" dirty="0"/>
              <a:t>Nouns to Verbs: the “action” indicator</a:t>
            </a:r>
          </a:p>
        </p:txBody>
      </p:sp>
      <p:pic>
        <p:nvPicPr>
          <p:cNvPr id="4" name="Picture 3" descr="A picture containing nature&#10;&#10;Description automatically generated">
            <a:extLst>
              <a:ext uri="{FF2B5EF4-FFF2-40B4-BE49-F238E27FC236}">
                <a16:creationId xmlns:a16="http://schemas.microsoft.com/office/drawing/2014/main" id="{A4D7EB2A-8C8E-4B55-B7D1-9FFB65982CF2}"/>
              </a:ext>
            </a:extLst>
          </p:cNvPr>
          <p:cNvPicPr>
            <a:picLocks noChangeAspect="1"/>
          </p:cNvPicPr>
          <p:nvPr/>
        </p:nvPicPr>
        <p:blipFill>
          <a:blip r:embed="rId3"/>
          <a:stretch>
            <a:fillRect/>
          </a:stretch>
        </p:blipFill>
        <p:spPr>
          <a:xfrm>
            <a:off x="6740141" y="238267"/>
            <a:ext cx="3168134" cy="1985093"/>
          </a:xfrm>
          <a:prstGeom prst="rect">
            <a:avLst/>
          </a:prstGeom>
        </p:spPr>
      </p:pic>
      <p:graphicFrame>
        <p:nvGraphicFramePr>
          <p:cNvPr id="5" name="Table 4">
            <a:extLst>
              <a:ext uri="{FF2B5EF4-FFF2-40B4-BE49-F238E27FC236}">
                <a16:creationId xmlns:a16="http://schemas.microsoft.com/office/drawing/2014/main" id="{33C7DF1C-7CFD-4268-99F0-E8B44BF21590}"/>
              </a:ext>
            </a:extLst>
          </p:cNvPr>
          <p:cNvGraphicFramePr>
            <a:graphicFrameLocks noGrp="1"/>
          </p:cNvGraphicFramePr>
          <p:nvPr>
            <p:extLst>
              <p:ext uri="{D42A27DB-BD31-4B8C-83A1-F6EECF244321}">
                <p14:modId xmlns:p14="http://schemas.microsoft.com/office/powerpoint/2010/main" val="2732427849"/>
              </p:ext>
            </p:extLst>
          </p:nvPr>
        </p:nvGraphicFramePr>
        <p:xfrm>
          <a:off x="1371600" y="2286000"/>
          <a:ext cx="9601200" cy="4342339"/>
        </p:xfrm>
        <a:graphic>
          <a:graphicData uri="http://schemas.openxmlformats.org/drawingml/2006/table">
            <a:tbl>
              <a:tblPr firstRow="1" bandRow="1">
                <a:tableStyleId>{5940675A-B579-460E-94D1-54222C63F5DA}</a:tableStyleId>
              </a:tblPr>
              <a:tblGrid>
                <a:gridCol w="2400300">
                  <a:extLst>
                    <a:ext uri="{9D8B030D-6E8A-4147-A177-3AD203B41FA5}">
                      <a16:colId xmlns:a16="http://schemas.microsoft.com/office/drawing/2014/main" val="1088073185"/>
                    </a:ext>
                  </a:extLst>
                </a:gridCol>
                <a:gridCol w="2400300">
                  <a:extLst>
                    <a:ext uri="{9D8B030D-6E8A-4147-A177-3AD203B41FA5}">
                      <a16:colId xmlns:a16="http://schemas.microsoft.com/office/drawing/2014/main" val="3393420033"/>
                    </a:ext>
                  </a:extLst>
                </a:gridCol>
                <a:gridCol w="2400300">
                  <a:extLst>
                    <a:ext uri="{9D8B030D-6E8A-4147-A177-3AD203B41FA5}">
                      <a16:colId xmlns:a16="http://schemas.microsoft.com/office/drawing/2014/main" val="3926526689"/>
                    </a:ext>
                  </a:extLst>
                </a:gridCol>
                <a:gridCol w="2400300">
                  <a:extLst>
                    <a:ext uri="{9D8B030D-6E8A-4147-A177-3AD203B41FA5}">
                      <a16:colId xmlns:a16="http://schemas.microsoft.com/office/drawing/2014/main" val="3557371130"/>
                    </a:ext>
                  </a:extLst>
                </a:gridCol>
              </a:tblGrid>
              <a:tr h="1910687">
                <a:tc>
                  <a:txBody>
                    <a:bodyPr/>
                    <a:lstStyle/>
                    <a:p>
                      <a:pPr algn="ctr">
                        <a:lnSpc>
                          <a:spcPct val="107000"/>
                        </a:lnSpc>
                        <a:spcAft>
                          <a:spcPts val="800"/>
                        </a:spcAft>
                      </a:pPr>
                      <a:endPar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1747359"/>
                  </a:ext>
                </a:extLst>
              </a:tr>
              <a:tr h="370840">
                <a:tc>
                  <a:txBody>
                    <a:bodyPr/>
                    <a:lstStyle/>
                    <a:p>
                      <a:pPr algn="ctr">
                        <a:lnSpc>
                          <a:spcPct val="107000"/>
                        </a:lnSpc>
                        <a:spcAft>
                          <a:spcPts val="800"/>
                        </a:spcAft>
                      </a:pPr>
                      <a:r>
                        <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rPr>
                        <a:t>eye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rPr>
                        <a:t>ear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rPr>
                        <a:t>nose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rPr>
                        <a:t>mouth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74544951"/>
                  </a:ext>
                </a:extLst>
              </a:tr>
              <a:tr h="1689972">
                <a:tc>
                  <a:txBody>
                    <a:bodyPr/>
                    <a:lstStyle/>
                    <a:p>
                      <a:pPr algn="ctr">
                        <a:lnSpc>
                          <a:spcPct val="107000"/>
                        </a:lnSpc>
                        <a:spcAft>
                          <a:spcPts val="800"/>
                        </a:spcAft>
                      </a:pPr>
                      <a:endPar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83149805"/>
                  </a:ext>
                </a:extLst>
              </a:tr>
              <a:tr h="370840">
                <a:tc>
                  <a:txBody>
                    <a:bodyPr/>
                    <a:lstStyle/>
                    <a:p>
                      <a:pPr algn="ctr">
                        <a:lnSpc>
                          <a:spcPct val="107000"/>
                        </a:lnSpc>
                        <a:spcAft>
                          <a:spcPts val="800"/>
                        </a:spcAft>
                      </a:pPr>
                      <a:r>
                        <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rPr>
                        <a:t>to see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rPr>
                        <a:t>to hear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rPr>
                        <a:t>to smell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rPr>
                        <a:t>to speak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10953221"/>
                  </a:ext>
                </a:extLst>
              </a:tr>
            </a:tbl>
          </a:graphicData>
        </a:graphic>
      </p:graphicFrame>
      <p:pic>
        <p:nvPicPr>
          <p:cNvPr id="8" name="Picture 7">
            <a:extLst>
              <a:ext uri="{FF2B5EF4-FFF2-40B4-BE49-F238E27FC236}">
                <a16:creationId xmlns:a16="http://schemas.microsoft.com/office/drawing/2014/main" id="{CC88D571-B5C6-40B3-B596-574E99B0402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6036" y="2133960"/>
            <a:ext cx="522698" cy="2042934"/>
          </a:xfrm>
          <a:prstGeom prst="rect">
            <a:avLst/>
          </a:prstGeom>
          <a:noFill/>
          <a:ln>
            <a:noFill/>
          </a:ln>
        </p:spPr>
      </p:pic>
      <p:pic>
        <p:nvPicPr>
          <p:cNvPr id="9" name="Picture 8">
            <a:extLst>
              <a:ext uri="{FF2B5EF4-FFF2-40B4-BE49-F238E27FC236}">
                <a16:creationId xmlns:a16="http://schemas.microsoft.com/office/drawing/2014/main" id="{C5A857CE-8EBB-4208-8A22-C2A0CFD5B56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3050" y="2226821"/>
            <a:ext cx="512753" cy="2003423"/>
          </a:xfrm>
          <a:prstGeom prst="rect">
            <a:avLst/>
          </a:prstGeom>
          <a:noFill/>
          <a:ln>
            <a:noFill/>
          </a:ln>
        </p:spPr>
      </p:pic>
      <p:pic>
        <p:nvPicPr>
          <p:cNvPr id="10" name="Picture 9">
            <a:extLst>
              <a:ext uri="{FF2B5EF4-FFF2-40B4-BE49-F238E27FC236}">
                <a16:creationId xmlns:a16="http://schemas.microsoft.com/office/drawing/2014/main" id="{514B6ED2-12A1-4DAD-AA0C-8B15714A583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9495228" y="2217576"/>
            <a:ext cx="494933" cy="1936172"/>
          </a:xfrm>
          <a:prstGeom prst="rect">
            <a:avLst/>
          </a:prstGeom>
          <a:noFill/>
          <a:ln>
            <a:noFill/>
          </a:ln>
        </p:spPr>
      </p:pic>
      <p:pic>
        <p:nvPicPr>
          <p:cNvPr id="11" name="Picture 10">
            <a:extLst>
              <a:ext uri="{FF2B5EF4-FFF2-40B4-BE49-F238E27FC236}">
                <a16:creationId xmlns:a16="http://schemas.microsoft.com/office/drawing/2014/main" id="{376C03CF-E406-4B1B-90F5-B6209AB0BAB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70613" y="2101082"/>
            <a:ext cx="485140" cy="1896110"/>
          </a:xfrm>
          <a:prstGeom prst="rect">
            <a:avLst/>
          </a:prstGeom>
          <a:noFill/>
          <a:ln>
            <a:noFill/>
          </a:ln>
        </p:spPr>
      </p:pic>
      <p:pic>
        <p:nvPicPr>
          <p:cNvPr id="13" name="Picture 12" descr="Shape&#10;&#10;Description automatically generated with low confidence">
            <a:extLst>
              <a:ext uri="{FF2B5EF4-FFF2-40B4-BE49-F238E27FC236}">
                <a16:creationId xmlns:a16="http://schemas.microsoft.com/office/drawing/2014/main" id="{9F8CD51E-BCC5-40C6-83E9-CC5DCBBFEF01}"/>
              </a:ext>
            </a:extLst>
          </p:cNvPr>
          <p:cNvPicPr>
            <a:picLocks noChangeAspect="1"/>
          </p:cNvPicPr>
          <p:nvPr/>
        </p:nvPicPr>
        <p:blipFill>
          <a:blip r:embed="rId8"/>
          <a:stretch>
            <a:fillRect/>
          </a:stretch>
        </p:blipFill>
        <p:spPr>
          <a:xfrm>
            <a:off x="2302304" y="4455994"/>
            <a:ext cx="550278" cy="2149523"/>
          </a:xfrm>
          <a:prstGeom prst="rect">
            <a:avLst/>
          </a:prstGeom>
        </p:spPr>
      </p:pic>
      <p:pic>
        <p:nvPicPr>
          <p:cNvPr id="15" name="Picture 14" descr="Shape&#10;&#10;Description automatically generated with low confidence">
            <a:extLst>
              <a:ext uri="{FF2B5EF4-FFF2-40B4-BE49-F238E27FC236}">
                <a16:creationId xmlns:a16="http://schemas.microsoft.com/office/drawing/2014/main" id="{0A39A9A0-33E2-4AAC-BD01-983D29A85B93}"/>
              </a:ext>
            </a:extLst>
          </p:cNvPr>
          <p:cNvPicPr>
            <a:picLocks noChangeAspect="1"/>
          </p:cNvPicPr>
          <p:nvPr/>
        </p:nvPicPr>
        <p:blipFill>
          <a:blip r:embed="rId9"/>
          <a:stretch>
            <a:fillRect/>
          </a:stretch>
        </p:blipFill>
        <p:spPr>
          <a:xfrm>
            <a:off x="4747329" y="4394580"/>
            <a:ext cx="545037" cy="2129050"/>
          </a:xfrm>
          <a:prstGeom prst="rect">
            <a:avLst/>
          </a:prstGeom>
        </p:spPr>
      </p:pic>
      <p:pic>
        <p:nvPicPr>
          <p:cNvPr id="17" name="Picture 16" descr="Shape&#10;&#10;Description automatically generated with low confidence">
            <a:extLst>
              <a:ext uri="{FF2B5EF4-FFF2-40B4-BE49-F238E27FC236}">
                <a16:creationId xmlns:a16="http://schemas.microsoft.com/office/drawing/2014/main" id="{7D0AC8CF-0BA4-400E-B415-AAA8B1BECF2B}"/>
              </a:ext>
            </a:extLst>
          </p:cNvPr>
          <p:cNvPicPr>
            <a:picLocks noChangeAspect="1"/>
          </p:cNvPicPr>
          <p:nvPr/>
        </p:nvPicPr>
        <p:blipFill>
          <a:blip r:embed="rId10"/>
          <a:stretch>
            <a:fillRect/>
          </a:stretch>
        </p:blipFill>
        <p:spPr>
          <a:xfrm>
            <a:off x="7053801" y="4387755"/>
            <a:ext cx="492630" cy="1924334"/>
          </a:xfrm>
          <a:prstGeom prst="rect">
            <a:avLst/>
          </a:prstGeom>
        </p:spPr>
      </p:pic>
      <p:pic>
        <p:nvPicPr>
          <p:cNvPr id="19" name="Picture 18" descr="Shape&#10;&#10;Description automatically generated with low confidence">
            <a:extLst>
              <a:ext uri="{FF2B5EF4-FFF2-40B4-BE49-F238E27FC236}">
                <a16:creationId xmlns:a16="http://schemas.microsoft.com/office/drawing/2014/main" id="{D4F4B8DE-9293-48AB-B199-E0EA4CDE7CCE}"/>
              </a:ext>
            </a:extLst>
          </p:cNvPr>
          <p:cNvPicPr>
            <a:picLocks noChangeAspect="1"/>
          </p:cNvPicPr>
          <p:nvPr/>
        </p:nvPicPr>
        <p:blipFill>
          <a:blip r:embed="rId11"/>
          <a:stretch>
            <a:fillRect/>
          </a:stretch>
        </p:blipFill>
        <p:spPr>
          <a:xfrm>
            <a:off x="9530870" y="4380931"/>
            <a:ext cx="546784" cy="2135875"/>
          </a:xfrm>
          <a:prstGeom prst="rect">
            <a:avLst/>
          </a:prstGeom>
        </p:spPr>
      </p:pic>
    </p:spTree>
    <p:extLst>
      <p:ext uri="{BB962C8B-B14F-4D97-AF65-F5344CB8AC3E}">
        <p14:creationId xmlns:p14="http://schemas.microsoft.com/office/powerpoint/2010/main" val="849186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8162E-ACF6-4AC1-8852-60BCC441161D}"/>
              </a:ext>
            </a:extLst>
          </p:cNvPr>
          <p:cNvSpPr>
            <a:spLocks noGrp="1"/>
          </p:cNvSpPr>
          <p:nvPr>
            <p:ph type="title"/>
          </p:nvPr>
        </p:nvSpPr>
        <p:spPr/>
        <p:txBody>
          <a:bodyPr/>
          <a:lstStyle/>
          <a:p>
            <a:r>
              <a:rPr lang="en-US" dirty="0"/>
              <a:t>Bliss Tactile Symbols</a:t>
            </a:r>
          </a:p>
        </p:txBody>
      </p:sp>
      <p:pic>
        <p:nvPicPr>
          <p:cNvPr id="5" name="Picture 4" descr="A picture containing text, case&#10;&#10;Description automatically generated">
            <a:extLst>
              <a:ext uri="{FF2B5EF4-FFF2-40B4-BE49-F238E27FC236}">
                <a16:creationId xmlns:a16="http://schemas.microsoft.com/office/drawing/2014/main" id="{C9BD031A-72A4-47CA-B3D3-F5E0F1D89BFC}"/>
              </a:ext>
            </a:extLst>
          </p:cNvPr>
          <p:cNvPicPr>
            <a:picLocks noChangeAspect="1"/>
          </p:cNvPicPr>
          <p:nvPr/>
        </p:nvPicPr>
        <p:blipFill rotWithShape="1">
          <a:blip r:embed="rId3"/>
          <a:srcRect l="24164" t="15841" r="30824" b="11164"/>
          <a:stretch/>
        </p:blipFill>
        <p:spPr>
          <a:xfrm>
            <a:off x="6836806" y="2045000"/>
            <a:ext cx="2618013" cy="3345866"/>
          </a:xfrm>
          <a:prstGeom prst="rect">
            <a:avLst/>
          </a:prstGeom>
        </p:spPr>
      </p:pic>
      <p:pic>
        <p:nvPicPr>
          <p:cNvPr id="7" name="Picture 6" descr="A picture containing text, stationary, businesscard, envelope&#10;&#10;Description automatically generated">
            <a:extLst>
              <a:ext uri="{FF2B5EF4-FFF2-40B4-BE49-F238E27FC236}">
                <a16:creationId xmlns:a16="http://schemas.microsoft.com/office/drawing/2014/main" id="{CA0F0A35-5F2C-49A5-9EA9-A4B879224ED7}"/>
              </a:ext>
            </a:extLst>
          </p:cNvPr>
          <p:cNvPicPr>
            <a:picLocks noChangeAspect="1"/>
          </p:cNvPicPr>
          <p:nvPr/>
        </p:nvPicPr>
        <p:blipFill rotWithShape="1">
          <a:blip r:embed="rId4"/>
          <a:srcRect l="20380" t="14979" r="27526" b="10179"/>
          <a:stretch/>
        </p:blipFill>
        <p:spPr>
          <a:xfrm>
            <a:off x="3773663" y="2005116"/>
            <a:ext cx="2972294" cy="3365278"/>
          </a:xfrm>
          <a:prstGeom prst="rect">
            <a:avLst/>
          </a:prstGeom>
        </p:spPr>
      </p:pic>
      <p:pic>
        <p:nvPicPr>
          <p:cNvPr id="9" name="Picture 8" descr="A picture containing chart&#10;&#10;Description automatically generated">
            <a:extLst>
              <a:ext uri="{FF2B5EF4-FFF2-40B4-BE49-F238E27FC236}">
                <a16:creationId xmlns:a16="http://schemas.microsoft.com/office/drawing/2014/main" id="{2A7E20A9-CFE0-4E58-A52B-904D3183BB55}"/>
              </a:ext>
            </a:extLst>
          </p:cNvPr>
          <p:cNvPicPr>
            <a:picLocks noChangeAspect="1"/>
          </p:cNvPicPr>
          <p:nvPr/>
        </p:nvPicPr>
        <p:blipFill rotWithShape="1">
          <a:blip r:embed="rId5"/>
          <a:srcRect l="24357" t="13379" r="30631" b="11040"/>
          <a:stretch/>
        </p:blipFill>
        <p:spPr>
          <a:xfrm>
            <a:off x="9594808" y="2073686"/>
            <a:ext cx="2504365" cy="3313966"/>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FCFC5265-201C-442B-A391-A9B1E14C82E8}"/>
              </a:ext>
            </a:extLst>
          </p:cNvPr>
          <p:cNvPicPr>
            <a:picLocks noChangeAspect="1"/>
          </p:cNvPicPr>
          <p:nvPr/>
        </p:nvPicPr>
        <p:blipFill rotWithShape="1">
          <a:blip r:embed="rId6"/>
          <a:srcRect l="24454" t="14364" r="31115" b="11656"/>
          <a:stretch/>
        </p:blipFill>
        <p:spPr>
          <a:xfrm>
            <a:off x="1141273" y="2023729"/>
            <a:ext cx="2508769" cy="3292074"/>
          </a:xfrm>
          <a:prstGeom prst="rect">
            <a:avLst/>
          </a:prstGeom>
        </p:spPr>
      </p:pic>
      <p:sp>
        <p:nvSpPr>
          <p:cNvPr id="13" name="TextBox 12">
            <a:extLst>
              <a:ext uri="{FF2B5EF4-FFF2-40B4-BE49-F238E27FC236}">
                <a16:creationId xmlns:a16="http://schemas.microsoft.com/office/drawing/2014/main" id="{ACDD39DC-E340-4388-AF66-81558ED2C49E}"/>
              </a:ext>
            </a:extLst>
          </p:cNvPr>
          <p:cNvSpPr txBox="1"/>
          <p:nvPr/>
        </p:nvSpPr>
        <p:spPr>
          <a:xfrm>
            <a:off x="10373350" y="5397689"/>
            <a:ext cx="1024639" cy="830997"/>
          </a:xfrm>
          <a:prstGeom prst="rect">
            <a:avLst/>
          </a:prstGeom>
          <a:noFill/>
        </p:spPr>
        <p:txBody>
          <a:bodyPr wrap="none" rtlCol="0">
            <a:spAutoFit/>
          </a:bodyPr>
          <a:lstStyle/>
          <a:p>
            <a:pPr algn="ctr"/>
            <a:r>
              <a:rPr lang="en-US" sz="2400" dirty="0"/>
              <a:t>nose</a:t>
            </a:r>
          </a:p>
          <a:p>
            <a:pPr algn="ctr"/>
            <a:r>
              <a:rPr lang="en-US" sz="2400" dirty="0"/>
              <a:t>(noun)</a:t>
            </a:r>
          </a:p>
        </p:txBody>
      </p:sp>
      <p:sp>
        <p:nvSpPr>
          <p:cNvPr id="14" name="TextBox 13">
            <a:extLst>
              <a:ext uri="{FF2B5EF4-FFF2-40B4-BE49-F238E27FC236}">
                <a16:creationId xmlns:a16="http://schemas.microsoft.com/office/drawing/2014/main" id="{D06708FC-9A03-45A7-96A6-5BEC2FEC056A}"/>
              </a:ext>
            </a:extLst>
          </p:cNvPr>
          <p:cNvSpPr txBox="1"/>
          <p:nvPr/>
        </p:nvSpPr>
        <p:spPr>
          <a:xfrm>
            <a:off x="1783707" y="5397689"/>
            <a:ext cx="923779" cy="830997"/>
          </a:xfrm>
          <a:prstGeom prst="rect">
            <a:avLst/>
          </a:prstGeom>
          <a:noFill/>
        </p:spPr>
        <p:txBody>
          <a:bodyPr wrap="none" rtlCol="0">
            <a:spAutoFit/>
          </a:bodyPr>
          <a:lstStyle/>
          <a:p>
            <a:pPr algn="ctr"/>
            <a:r>
              <a:rPr lang="en-US" sz="2400" dirty="0"/>
              <a:t>smell</a:t>
            </a:r>
          </a:p>
          <a:p>
            <a:pPr algn="ctr"/>
            <a:r>
              <a:rPr lang="en-US" sz="2400" dirty="0"/>
              <a:t>(verb)</a:t>
            </a:r>
          </a:p>
        </p:txBody>
      </p:sp>
      <p:sp>
        <p:nvSpPr>
          <p:cNvPr id="15" name="TextBox 14">
            <a:extLst>
              <a:ext uri="{FF2B5EF4-FFF2-40B4-BE49-F238E27FC236}">
                <a16:creationId xmlns:a16="http://schemas.microsoft.com/office/drawing/2014/main" id="{894C6C27-0196-4A88-B87C-D972300EF069}"/>
              </a:ext>
            </a:extLst>
          </p:cNvPr>
          <p:cNvSpPr txBox="1"/>
          <p:nvPr/>
        </p:nvSpPr>
        <p:spPr>
          <a:xfrm>
            <a:off x="4369646" y="5397689"/>
            <a:ext cx="1524906" cy="830997"/>
          </a:xfrm>
          <a:prstGeom prst="rect">
            <a:avLst/>
          </a:prstGeom>
          <a:noFill/>
        </p:spPr>
        <p:txBody>
          <a:bodyPr wrap="none" rtlCol="0">
            <a:spAutoFit/>
          </a:bodyPr>
          <a:lstStyle/>
          <a:p>
            <a:pPr algn="ctr"/>
            <a:r>
              <a:rPr lang="en-US" sz="2400" dirty="0"/>
              <a:t>happy</a:t>
            </a:r>
          </a:p>
          <a:p>
            <a:pPr algn="ctr"/>
            <a:r>
              <a:rPr lang="en-US" sz="2400" dirty="0"/>
              <a:t>(adjective)</a:t>
            </a:r>
          </a:p>
        </p:txBody>
      </p:sp>
      <p:sp>
        <p:nvSpPr>
          <p:cNvPr id="16" name="TextBox 15">
            <a:extLst>
              <a:ext uri="{FF2B5EF4-FFF2-40B4-BE49-F238E27FC236}">
                <a16:creationId xmlns:a16="http://schemas.microsoft.com/office/drawing/2014/main" id="{A6ABE6A7-5794-49A1-85E6-D8CD99673A82}"/>
              </a:ext>
            </a:extLst>
          </p:cNvPr>
          <p:cNvSpPr txBox="1"/>
          <p:nvPr/>
        </p:nvSpPr>
        <p:spPr>
          <a:xfrm>
            <a:off x="7426524" y="5397689"/>
            <a:ext cx="1252395" cy="830997"/>
          </a:xfrm>
          <a:prstGeom prst="rect">
            <a:avLst/>
          </a:prstGeom>
          <a:noFill/>
        </p:spPr>
        <p:txBody>
          <a:bodyPr wrap="none" rtlCol="0">
            <a:spAutoFit/>
          </a:bodyPr>
          <a:lstStyle/>
          <a:p>
            <a:pPr algn="ctr"/>
            <a:r>
              <a:rPr lang="en-US" sz="2400" dirty="0"/>
              <a:t>down</a:t>
            </a:r>
          </a:p>
          <a:p>
            <a:pPr algn="ctr"/>
            <a:r>
              <a:rPr lang="en-US" sz="2400" dirty="0"/>
              <a:t>(adverb)</a:t>
            </a:r>
          </a:p>
        </p:txBody>
      </p:sp>
    </p:spTree>
    <p:extLst>
      <p:ext uri="{BB962C8B-B14F-4D97-AF65-F5344CB8AC3E}">
        <p14:creationId xmlns:p14="http://schemas.microsoft.com/office/powerpoint/2010/main" val="3051364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6EB88-BA6D-4934-84C5-9855FC4FB84D}"/>
              </a:ext>
            </a:extLst>
          </p:cNvPr>
          <p:cNvSpPr>
            <a:spLocks noGrp="1"/>
          </p:cNvSpPr>
          <p:nvPr>
            <p:ph type="title"/>
          </p:nvPr>
        </p:nvSpPr>
        <p:spPr/>
        <p:txBody>
          <a:bodyPr/>
          <a:lstStyle/>
          <a:p>
            <a:r>
              <a:rPr lang="en-US" dirty="0"/>
              <a:t>Enhancing Bliss Tactile Symbols</a:t>
            </a:r>
          </a:p>
        </p:txBody>
      </p:sp>
      <p:pic>
        <p:nvPicPr>
          <p:cNvPr id="5" name="Picture 4">
            <a:extLst>
              <a:ext uri="{FF2B5EF4-FFF2-40B4-BE49-F238E27FC236}">
                <a16:creationId xmlns:a16="http://schemas.microsoft.com/office/drawing/2014/main" id="{15AE2796-2AFC-4507-938F-6175A21853B0}"/>
              </a:ext>
            </a:extLst>
          </p:cNvPr>
          <p:cNvPicPr>
            <a:picLocks noChangeAspect="1"/>
          </p:cNvPicPr>
          <p:nvPr/>
        </p:nvPicPr>
        <p:blipFill rotWithShape="1">
          <a:blip r:embed="rId3"/>
          <a:srcRect r="22384"/>
          <a:stretch/>
        </p:blipFill>
        <p:spPr>
          <a:xfrm>
            <a:off x="8917766" y="3823779"/>
            <a:ext cx="2561582" cy="2235827"/>
          </a:xfrm>
          <a:prstGeom prst="rect">
            <a:avLst/>
          </a:prstGeom>
        </p:spPr>
      </p:pic>
      <p:pic>
        <p:nvPicPr>
          <p:cNvPr id="7" name="Picture 6" descr="A picture containing text, case&#10;&#10;Description automatically generated">
            <a:extLst>
              <a:ext uri="{FF2B5EF4-FFF2-40B4-BE49-F238E27FC236}">
                <a16:creationId xmlns:a16="http://schemas.microsoft.com/office/drawing/2014/main" id="{49C0A143-FD88-478F-8367-C9C9CD76AAE3}"/>
              </a:ext>
            </a:extLst>
          </p:cNvPr>
          <p:cNvPicPr>
            <a:picLocks noChangeAspect="1"/>
          </p:cNvPicPr>
          <p:nvPr/>
        </p:nvPicPr>
        <p:blipFill rotWithShape="1">
          <a:blip r:embed="rId4"/>
          <a:srcRect l="25682" t="5167" r="15893" b="3114"/>
          <a:stretch/>
        </p:blipFill>
        <p:spPr>
          <a:xfrm>
            <a:off x="6196083" y="1508078"/>
            <a:ext cx="2143106" cy="2279177"/>
          </a:xfrm>
          <a:prstGeom prst="rect">
            <a:avLst/>
          </a:prstGeom>
        </p:spPr>
      </p:pic>
      <p:pic>
        <p:nvPicPr>
          <p:cNvPr id="9" name="Picture 8" descr="A picture containing text, businesscard&#10;&#10;Description automatically generated">
            <a:extLst>
              <a:ext uri="{FF2B5EF4-FFF2-40B4-BE49-F238E27FC236}">
                <a16:creationId xmlns:a16="http://schemas.microsoft.com/office/drawing/2014/main" id="{518F23E2-EB72-4C7B-8348-1B541B0D1AFD}"/>
              </a:ext>
            </a:extLst>
          </p:cNvPr>
          <p:cNvPicPr>
            <a:picLocks noChangeAspect="1"/>
          </p:cNvPicPr>
          <p:nvPr/>
        </p:nvPicPr>
        <p:blipFill rotWithShape="1">
          <a:blip r:embed="rId5"/>
          <a:srcRect l="6824" t="25701" r="11564" b="27526"/>
          <a:stretch/>
        </p:blipFill>
        <p:spPr>
          <a:xfrm>
            <a:off x="4572001" y="5370396"/>
            <a:ext cx="3603009" cy="1398896"/>
          </a:xfrm>
          <a:prstGeom prst="rect">
            <a:avLst/>
          </a:prstGeom>
        </p:spPr>
      </p:pic>
      <p:pic>
        <p:nvPicPr>
          <p:cNvPr id="11" name="Picture 10" descr="Icon&#10;&#10;Description automatically generated">
            <a:extLst>
              <a:ext uri="{FF2B5EF4-FFF2-40B4-BE49-F238E27FC236}">
                <a16:creationId xmlns:a16="http://schemas.microsoft.com/office/drawing/2014/main" id="{1860D266-DAE7-4D96-BF82-2E3A99797454}"/>
              </a:ext>
            </a:extLst>
          </p:cNvPr>
          <p:cNvPicPr>
            <a:picLocks noChangeAspect="1"/>
          </p:cNvPicPr>
          <p:nvPr/>
        </p:nvPicPr>
        <p:blipFill rotWithShape="1">
          <a:blip r:embed="rId6"/>
          <a:srcRect l="12389" t="5395" r="22693" b="1745"/>
          <a:stretch/>
        </p:blipFill>
        <p:spPr>
          <a:xfrm>
            <a:off x="1016757" y="2156345"/>
            <a:ext cx="2866030" cy="2777321"/>
          </a:xfrm>
          <a:prstGeom prst="rect">
            <a:avLst/>
          </a:prstGeom>
        </p:spPr>
      </p:pic>
      <p:cxnSp>
        <p:nvCxnSpPr>
          <p:cNvPr id="13" name="Straight Arrow Connector 12">
            <a:extLst>
              <a:ext uri="{FF2B5EF4-FFF2-40B4-BE49-F238E27FC236}">
                <a16:creationId xmlns:a16="http://schemas.microsoft.com/office/drawing/2014/main" id="{ABFB85DB-19F5-4D04-95B3-94D02E5681AE}"/>
              </a:ext>
            </a:extLst>
          </p:cNvPr>
          <p:cNvCxnSpPr>
            <a:cxnSpLocks/>
          </p:cNvCxnSpPr>
          <p:nvPr/>
        </p:nvCxnSpPr>
        <p:spPr>
          <a:xfrm flipV="1">
            <a:off x="4005618" y="2586251"/>
            <a:ext cx="1985749" cy="552735"/>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Straight Arrow Connector 18">
            <a:extLst>
              <a:ext uri="{FF2B5EF4-FFF2-40B4-BE49-F238E27FC236}">
                <a16:creationId xmlns:a16="http://schemas.microsoft.com/office/drawing/2014/main" id="{CD9248E8-65C4-4C2F-984C-28F611EFDF78}"/>
              </a:ext>
            </a:extLst>
          </p:cNvPr>
          <p:cNvCxnSpPr>
            <a:cxnSpLocks/>
          </p:cNvCxnSpPr>
          <p:nvPr/>
        </p:nvCxnSpPr>
        <p:spPr>
          <a:xfrm>
            <a:off x="3937379" y="3753134"/>
            <a:ext cx="4756245" cy="559559"/>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Straight Arrow Connector 21">
            <a:extLst>
              <a:ext uri="{FF2B5EF4-FFF2-40B4-BE49-F238E27FC236}">
                <a16:creationId xmlns:a16="http://schemas.microsoft.com/office/drawing/2014/main" id="{F29DD814-9CCA-4828-B38F-DFD31B2DA6EB}"/>
              </a:ext>
            </a:extLst>
          </p:cNvPr>
          <p:cNvCxnSpPr>
            <a:cxnSpLocks/>
            <a:endCxn id="9" idx="0"/>
          </p:cNvCxnSpPr>
          <p:nvPr/>
        </p:nvCxnSpPr>
        <p:spPr>
          <a:xfrm>
            <a:off x="3916908" y="4435524"/>
            <a:ext cx="2456598" cy="934872"/>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4" name="TextBox 23">
            <a:extLst>
              <a:ext uri="{FF2B5EF4-FFF2-40B4-BE49-F238E27FC236}">
                <a16:creationId xmlns:a16="http://schemas.microsoft.com/office/drawing/2014/main" id="{590A3394-3E68-46DE-8312-B50E8D951A3B}"/>
              </a:ext>
            </a:extLst>
          </p:cNvPr>
          <p:cNvSpPr txBox="1"/>
          <p:nvPr/>
        </p:nvSpPr>
        <p:spPr>
          <a:xfrm rot="20688534">
            <a:off x="4230805" y="2524837"/>
            <a:ext cx="1501254" cy="646331"/>
          </a:xfrm>
          <a:prstGeom prst="rect">
            <a:avLst/>
          </a:prstGeom>
          <a:noFill/>
        </p:spPr>
        <p:txBody>
          <a:bodyPr wrap="square" rtlCol="0">
            <a:spAutoFit/>
          </a:bodyPr>
          <a:lstStyle/>
          <a:p>
            <a:pPr algn="ctr"/>
            <a:r>
              <a:rPr lang="en-US" dirty="0"/>
              <a:t>engraved text on back</a:t>
            </a:r>
          </a:p>
        </p:txBody>
      </p:sp>
      <p:sp>
        <p:nvSpPr>
          <p:cNvPr id="25" name="TextBox 24">
            <a:extLst>
              <a:ext uri="{FF2B5EF4-FFF2-40B4-BE49-F238E27FC236}">
                <a16:creationId xmlns:a16="http://schemas.microsoft.com/office/drawing/2014/main" id="{FF4F5A39-F215-454F-9FD4-B5D726819237}"/>
              </a:ext>
            </a:extLst>
          </p:cNvPr>
          <p:cNvSpPr txBox="1"/>
          <p:nvPr/>
        </p:nvSpPr>
        <p:spPr>
          <a:xfrm rot="379882">
            <a:off x="4319515" y="3562067"/>
            <a:ext cx="1501254" cy="646331"/>
          </a:xfrm>
          <a:prstGeom prst="rect">
            <a:avLst/>
          </a:prstGeom>
          <a:noFill/>
        </p:spPr>
        <p:txBody>
          <a:bodyPr wrap="square" rtlCol="0">
            <a:spAutoFit/>
          </a:bodyPr>
          <a:lstStyle/>
          <a:p>
            <a:pPr algn="ctr"/>
            <a:r>
              <a:rPr lang="en-US" dirty="0"/>
              <a:t>Braille on side</a:t>
            </a:r>
          </a:p>
        </p:txBody>
      </p:sp>
      <p:sp>
        <p:nvSpPr>
          <p:cNvPr id="27" name="TextBox 26">
            <a:extLst>
              <a:ext uri="{FF2B5EF4-FFF2-40B4-BE49-F238E27FC236}">
                <a16:creationId xmlns:a16="http://schemas.microsoft.com/office/drawing/2014/main" id="{B99A3467-5D35-46CF-B7D4-82D3BFC12474}"/>
              </a:ext>
            </a:extLst>
          </p:cNvPr>
          <p:cNvSpPr txBox="1"/>
          <p:nvPr/>
        </p:nvSpPr>
        <p:spPr>
          <a:xfrm rot="1217480">
            <a:off x="4278071" y="4514824"/>
            <a:ext cx="1665200" cy="369332"/>
          </a:xfrm>
          <a:prstGeom prst="rect">
            <a:avLst/>
          </a:prstGeom>
          <a:noFill/>
        </p:spPr>
        <p:txBody>
          <a:bodyPr wrap="square" rtlCol="0">
            <a:spAutoFit/>
          </a:bodyPr>
          <a:lstStyle/>
          <a:p>
            <a:pPr algn="ctr"/>
            <a:r>
              <a:rPr lang="en-US" dirty="0"/>
              <a:t>hole for string</a:t>
            </a:r>
          </a:p>
        </p:txBody>
      </p:sp>
      <p:sp>
        <p:nvSpPr>
          <p:cNvPr id="3" name="TextBox 2">
            <a:extLst>
              <a:ext uri="{FF2B5EF4-FFF2-40B4-BE49-F238E27FC236}">
                <a16:creationId xmlns:a16="http://schemas.microsoft.com/office/drawing/2014/main" id="{B0402A32-BCB0-4CEE-9E68-B90279A9CF28}"/>
              </a:ext>
            </a:extLst>
          </p:cNvPr>
          <p:cNvSpPr txBox="1"/>
          <p:nvPr/>
        </p:nvSpPr>
        <p:spPr>
          <a:xfrm>
            <a:off x="1334999" y="4988257"/>
            <a:ext cx="1787349" cy="830997"/>
          </a:xfrm>
          <a:prstGeom prst="rect">
            <a:avLst/>
          </a:prstGeom>
          <a:noFill/>
        </p:spPr>
        <p:txBody>
          <a:bodyPr wrap="none" rtlCol="0">
            <a:spAutoFit/>
          </a:bodyPr>
          <a:lstStyle/>
          <a:p>
            <a:pPr algn="ctr"/>
            <a:r>
              <a:rPr lang="en-US" sz="2400" dirty="0"/>
              <a:t>all</a:t>
            </a:r>
          </a:p>
          <a:p>
            <a:pPr algn="ctr"/>
            <a:r>
              <a:rPr lang="en-US" sz="2400" dirty="0"/>
              <a:t>(determiner)</a:t>
            </a:r>
          </a:p>
        </p:txBody>
      </p:sp>
    </p:spTree>
    <p:extLst>
      <p:ext uri="{BB962C8B-B14F-4D97-AF65-F5344CB8AC3E}">
        <p14:creationId xmlns:p14="http://schemas.microsoft.com/office/powerpoint/2010/main" val="168330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1E3EC-AD19-47D9-A11C-100574568232}"/>
              </a:ext>
            </a:extLst>
          </p:cNvPr>
          <p:cNvSpPr>
            <a:spLocks noGrp="1"/>
          </p:cNvSpPr>
          <p:nvPr>
            <p:ph type="title"/>
          </p:nvPr>
        </p:nvSpPr>
        <p:spPr/>
        <p:txBody>
          <a:bodyPr/>
          <a:lstStyle/>
          <a:p>
            <a:r>
              <a:rPr lang="en-US" dirty="0"/>
              <a:t>To learn more about Blissymbolics…</a:t>
            </a:r>
          </a:p>
        </p:txBody>
      </p:sp>
      <p:sp>
        <p:nvSpPr>
          <p:cNvPr id="3" name="Content Placeholder 2">
            <a:extLst>
              <a:ext uri="{FF2B5EF4-FFF2-40B4-BE49-F238E27FC236}">
                <a16:creationId xmlns:a16="http://schemas.microsoft.com/office/drawing/2014/main" id="{ABB5B444-8D22-4EBC-8C09-3EB57BF7C262}"/>
              </a:ext>
            </a:extLst>
          </p:cNvPr>
          <p:cNvSpPr>
            <a:spLocks noGrp="1"/>
          </p:cNvSpPr>
          <p:nvPr>
            <p:ph idx="1"/>
          </p:nvPr>
        </p:nvSpPr>
        <p:spPr/>
        <p:txBody>
          <a:bodyPr>
            <a:normAutofit/>
          </a:bodyPr>
          <a:lstStyle/>
          <a:p>
            <a:pPr algn="l">
              <a:buFont typeface="Arial" panose="020B0604020202020204" pitchFamily="34" charset="0"/>
              <a:buChar char="•"/>
            </a:pPr>
            <a:r>
              <a:rPr lang="en-US" sz="2800" b="0" i="0" u="none" strike="noStrike" dirty="0">
                <a:solidFill>
                  <a:srgbClr val="222222"/>
                </a:solidFill>
                <a:effectLst/>
                <a:latin typeface="Libre Franklin" pitchFamily="2" charset="0"/>
                <a:hlinkClick r:id="rId3"/>
              </a:rPr>
              <a:t>Intro to Blissymbols</a:t>
            </a:r>
            <a:endParaRPr lang="en-US" sz="2800" b="0" i="0" dirty="0">
              <a:solidFill>
                <a:srgbClr val="333333"/>
              </a:solidFill>
              <a:effectLst/>
              <a:latin typeface="Libre Franklin" pitchFamily="2" charset="0"/>
            </a:endParaRPr>
          </a:p>
          <a:p>
            <a:pPr algn="l">
              <a:buFont typeface="Arial" panose="020B0604020202020204" pitchFamily="34" charset="0"/>
              <a:buChar char="•"/>
            </a:pPr>
            <a:r>
              <a:rPr lang="en-US" sz="2800" b="0" i="0" u="none" strike="noStrike" dirty="0">
                <a:solidFill>
                  <a:srgbClr val="222222"/>
                </a:solidFill>
                <a:effectLst/>
                <a:latin typeface="Libre Franklin" pitchFamily="2" charset="0"/>
                <a:hlinkClick r:id="rId4"/>
              </a:rPr>
              <a:t>Blissymbolics Communication International</a:t>
            </a:r>
            <a:endParaRPr lang="en-US" sz="2800" b="0" i="0" dirty="0">
              <a:solidFill>
                <a:srgbClr val="333333"/>
              </a:solidFill>
              <a:effectLst/>
              <a:latin typeface="Libre Franklin" pitchFamily="2" charset="0"/>
            </a:endParaRPr>
          </a:p>
          <a:p>
            <a:pPr algn="l">
              <a:buFont typeface="Arial" panose="020B0604020202020204" pitchFamily="34" charset="0"/>
              <a:buChar char="•"/>
            </a:pPr>
            <a:r>
              <a:rPr lang="en-US" sz="2800" b="0" i="0" u="none" strike="noStrike" dirty="0">
                <a:solidFill>
                  <a:srgbClr val="222222"/>
                </a:solidFill>
                <a:effectLst/>
                <a:latin typeface="Libre Franklin" pitchFamily="2" charset="0"/>
                <a:hlinkClick r:id="rId5"/>
              </a:rPr>
              <a:t>The Structure of Blissymbolics, Workshop</a:t>
            </a:r>
            <a:endParaRPr lang="en-US" sz="2800" b="0" i="0" dirty="0">
              <a:solidFill>
                <a:srgbClr val="333333"/>
              </a:solidFill>
              <a:effectLst/>
              <a:latin typeface="Libre Franklin" pitchFamily="2" charset="0"/>
            </a:endParaRPr>
          </a:p>
          <a:p>
            <a:pPr algn="l">
              <a:buFont typeface="Arial" panose="020B0604020202020204" pitchFamily="34" charset="0"/>
              <a:buChar char="•"/>
            </a:pPr>
            <a:r>
              <a:rPr lang="en-US" sz="2800" b="0" i="0" u="none" strike="noStrike" dirty="0">
                <a:solidFill>
                  <a:srgbClr val="222222"/>
                </a:solidFill>
                <a:effectLst/>
                <a:latin typeface="Libre Franklin" pitchFamily="2" charset="0"/>
                <a:hlinkClick r:id="rId6"/>
              </a:rPr>
              <a:t>LA Blistric – YouTube</a:t>
            </a:r>
            <a:endParaRPr lang="en-US" sz="2800" b="0" i="0" dirty="0">
              <a:solidFill>
                <a:srgbClr val="333333"/>
              </a:solidFill>
              <a:effectLst/>
              <a:latin typeface="Libre Franklin" pitchFamily="2" charset="0"/>
            </a:endParaRPr>
          </a:p>
          <a:p>
            <a:pPr algn="l">
              <a:buFont typeface="Arial" panose="020B0604020202020204" pitchFamily="34" charset="0"/>
              <a:buChar char="•"/>
            </a:pPr>
            <a:r>
              <a:rPr lang="en-US" sz="2800" b="0" i="0" u="none" strike="noStrike" dirty="0">
                <a:solidFill>
                  <a:srgbClr val="222222"/>
                </a:solidFill>
                <a:effectLst/>
                <a:latin typeface="Libre Franklin" pitchFamily="2" charset="0"/>
                <a:hlinkClick r:id="rId7"/>
              </a:rPr>
              <a:t>(Book) Teaching and Using Blissymbolics</a:t>
            </a:r>
            <a:endParaRPr lang="en-US" sz="2800" b="0" i="0" dirty="0">
              <a:solidFill>
                <a:srgbClr val="333333"/>
              </a:solidFill>
              <a:effectLst/>
              <a:latin typeface="Libre Franklin" pitchFamily="2" charset="0"/>
            </a:endParaRPr>
          </a:p>
          <a:p>
            <a:pPr algn="l">
              <a:buFont typeface="Arial" panose="020B0604020202020204" pitchFamily="34" charset="0"/>
              <a:buChar char="•"/>
            </a:pPr>
            <a:r>
              <a:rPr lang="en-US" sz="2800" b="0" i="0" u="none" strike="noStrike" dirty="0">
                <a:solidFill>
                  <a:srgbClr val="222222"/>
                </a:solidFill>
                <a:effectLst/>
                <a:latin typeface="Libre Franklin" pitchFamily="2" charset="0"/>
                <a:hlinkClick r:id="rId8"/>
              </a:rPr>
              <a:t>(Book) Handbook of Blissymbolics</a:t>
            </a:r>
            <a:endParaRPr lang="en-US" sz="2800" dirty="0"/>
          </a:p>
          <a:p>
            <a:pPr marL="0" indent="0">
              <a:buNone/>
            </a:pPr>
            <a:endParaRPr lang="en-US" sz="2800" dirty="0"/>
          </a:p>
        </p:txBody>
      </p:sp>
    </p:spTree>
    <p:extLst>
      <p:ext uri="{BB962C8B-B14F-4D97-AF65-F5344CB8AC3E}">
        <p14:creationId xmlns:p14="http://schemas.microsoft.com/office/powerpoint/2010/main" val="4176770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C3EAE-D2C1-46FF-A73B-9D76D8C8BCE1}"/>
              </a:ext>
            </a:extLst>
          </p:cNvPr>
          <p:cNvSpPr>
            <a:spLocks noGrp="1"/>
          </p:cNvSpPr>
          <p:nvPr>
            <p:ph type="title"/>
          </p:nvPr>
        </p:nvSpPr>
        <p:spPr/>
        <p:txBody>
          <a:bodyPr/>
          <a:lstStyle/>
          <a:p>
            <a:r>
              <a:rPr lang="en-US" dirty="0"/>
              <a:t>What are Blissymbols?</a:t>
            </a:r>
          </a:p>
        </p:txBody>
      </p:sp>
      <p:sp>
        <p:nvSpPr>
          <p:cNvPr id="3" name="Content Placeholder 2">
            <a:extLst>
              <a:ext uri="{FF2B5EF4-FFF2-40B4-BE49-F238E27FC236}">
                <a16:creationId xmlns:a16="http://schemas.microsoft.com/office/drawing/2014/main" id="{BECDA453-25F3-43E3-B9E8-8BF82C4127DB}"/>
              </a:ext>
            </a:extLst>
          </p:cNvPr>
          <p:cNvSpPr>
            <a:spLocks noGrp="1"/>
          </p:cNvSpPr>
          <p:nvPr>
            <p:ph idx="1"/>
          </p:nvPr>
        </p:nvSpPr>
        <p:spPr>
          <a:xfrm>
            <a:off x="1371600" y="2145102"/>
            <a:ext cx="7691887" cy="3692106"/>
          </a:xfrm>
        </p:spPr>
        <p:txBody>
          <a:bodyPr>
            <a:normAutofit/>
          </a:bodyPr>
          <a:lstStyle/>
          <a:p>
            <a:pPr marL="0" indent="0">
              <a:buNone/>
            </a:pPr>
            <a:r>
              <a:rPr lang="en-US" sz="2400" dirty="0"/>
              <a:t>Blissymbols, originally created by Charles Bliss in 1947, is a constructed,  ideographic, generative language. </a:t>
            </a:r>
          </a:p>
          <a:p>
            <a:pPr marL="0" indent="0">
              <a:buNone/>
            </a:pPr>
            <a:endParaRPr lang="en-US" sz="2400" dirty="0"/>
          </a:p>
          <a:p>
            <a:pPr marL="0" indent="0">
              <a:buNone/>
            </a:pPr>
            <a:r>
              <a:rPr lang="en-US" sz="2400" dirty="0"/>
              <a:t>Each Blissymbol represents a concept rather than a word.   So, they can be used by people from different cultures and with different spoken and written languages.</a:t>
            </a:r>
          </a:p>
        </p:txBody>
      </p:sp>
      <p:pic>
        <p:nvPicPr>
          <p:cNvPr id="4" name="Picture 2">
            <a:extLst>
              <a:ext uri="{FF2B5EF4-FFF2-40B4-BE49-F238E27FC236}">
                <a16:creationId xmlns:a16="http://schemas.microsoft.com/office/drawing/2014/main" id="{FE633FCA-7979-4A1A-BDD5-7D9DF4BA6E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2365" y="356558"/>
            <a:ext cx="2063151" cy="28984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72C9B51-15F5-47D4-B41F-839D7A684D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6969" y="3501246"/>
            <a:ext cx="2260722" cy="318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65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5FDC4-C52D-4432-929D-9E17A3F2F728}"/>
              </a:ext>
            </a:extLst>
          </p:cNvPr>
          <p:cNvSpPr>
            <a:spLocks noGrp="1"/>
          </p:cNvSpPr>
          <p:nvPr>
            <p:ph type="title"/>
          </p:nvPr>
        </p:nvSpPr>
        <p:spPr/>
        <p:txBody>
          <a:bodyPr/>
          <a:lstStyle/>
          <a:p>
            <a:r>
              <a:rPr lang="en-US" dirty="0"/>
              <a:t>What do basic Blissymbols look like?</a:t>
            </a:r>
          </a:p>
        </p:txBody>
      </p:sp>
      <p:pic>
        <p:nvPicPr>
          <p:cNvPr id="6" name="Picture 5">
            <a:extLst>
              <a:ext uri="{FF2B5EF4-FFF2-40B4-BE49-F238E27FC236}">
                <a16:creationId xmlns:a16="http://schemas.microsoft.com/office/drawing/2014/main" id="{1A7A961D-5ABF-411F-AC0B-B7A8FA1121A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0770" y="1715189"/>
            <a:ext cx="591820" cy="1311275"/>
          </a:xfrm>
          <a:prstGeom prst="rect">
            <a:avLst/>
          </a:prstGeom>
          <a:noFill/>
          <a:ln>
            <a:noFill/>
          </a:ln>
        </p:spPr>
      </p:pic>
      <p:pic>
        <p:nvPicPr>
          <p:cNvPr id="7" name="Picture 6">
            <a:extLst>
              <a:ext uri="{FF2B5EF4-FFF2-40B4-BE49-F238E27FC236}">
                <a16:creationId xmlns:a16="http://schemas.microsoft.com/office/drawing/2014/main" id="{BEFB77B9-D52E-4839-BD50-9ABD53BC0F6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1486" y="3880610"/>
            <a:ext cx="573405" cy="1270635"/>
          </a:xfrm>
          <a:prstGeom prst="rect">
            <a:avLst/>
          </a:prstGeom>
          <a:noFill/>
          <a:ln>
            <a:noFill/>
          </a:ln>
        </p:spPr>
      </p:pic>
      <p:pic>
        <p:nvPicPr>
          <p:cNvPr id="8" name="Picture 7">
            <a:extLst>
              <a:ext uri="{FF2B5EF4-FFF2-40B4-BE49-F238E27FC236}">
                <a16:creationId xmlns:a16="http://schemas.microsoft.com/office/drawing/2014/main" id="{90CDDB4A-AEB2-4641-B2DE-76FDB1EFC7F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0605" y="2491805"/>
            <a:ext cx="302895" cy="1184275"/>
          </a:xfrm>
          <a:prstGeom prst="rect">
            <a:avLst/>
          </a:prstGeom>
          <a:noFill/>
          <a:ln>
            <a:noFill/>
          </a:ln>
        </p:spPr>
      </p:pic>
      <p:pic>
        <p:nvPicPr>
          <p:cNvPr id="9" name="Picture 8">
            <a:extLst>
              <a:ext uri="{FF2B5EF4-FFF2-40B4-BE49-F238E27FC236}">
                <a16:creationId xmlns:a16="http://schemas.microsoft.com/office/drawing/2014/main" id="{ACEE2496-350A-42A3-9603-800DA2F22B6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98316" y="4587976"/>
            <a:ext cx="325120" cy="1270635"/>
          </a:xfrm>
          <a:prstGeom prst="rect">
            <a:avLst/>
          </a:prstGeom>
          <a:noFill/>
          <a:ln>
            <a:noFill/>
          </a:ln>
        </p:spPr>
      </p:pic>
      <p:pic>
        <p:nvPicPr>
          <p:cNvPr id="10" name="Picture 9">
            <a:extLst>
              <a:ext uri="{FF2B5EF4-FFF2-40B4-BE49-F238E27FC236}">
                <a16:creationId xmlns:a16="http://schemas.microsoft.com/office/drawing/2014/main" id="{F7130296-CFB9-4E82-8707-90F17385CC1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0681" y="4122780"/>
            <a:ext cx="801370" cy="1775460"/>
          </a:xfrm>
          <a:prstGeom prst="rect">
            <a:avLst/>
          </a:prstGeom>
          <a:noFill/>
          <a:ln>
            <a:noFill/>
          </a:ln>
        </p:spPr>
      </p:pic>
      <p:pic>
        <p:nvPicPr>
          <p:cNvPr id="11" name="Picture 10">
            <a:extLst>
              <a:ext uri="{FF2B5EF4-FFF2-40B4-BE49-F238E27FC236}">
                <a16:creationId xmlns:a16="http://schemas.microsoft.com/office/drawing/2014/main" id="{2516FD98-668A-4A87-A927-84833A7434D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72688" y="4919158"/>
            <a:ext cx="783590" cy="1735455"/>
          </a:xfrm>
          <a:prstGeom prst="rect">
            <a:avLst/>
          </a:prstGeom>
          <a:noFill/>
          <a:ln>
            <a:noFill/>
          </a:ln>
        </p:spPr>
      </p:pic>
      <p:pic>
        <p:nvPicPr>
          <p:cNvPr id="12" name="Picture 11">
            <a:extLst>
              <a:ext uri="{FF2B5EF4-FFF2-40B4-BE49-F238E27FC236}">
                <a16:creationId xmlns:a16="http://schemas.microsoft.com/office/drawing/2014/main" id="{DD211B6F-998A-433B-B9CF-E083D902E8A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94851" y="2503726"/>
            <a:ext cx="777875" cy="1724025"/>
          </a:xfrm>
          <a:prstGeom prst="rect">
            <a:avLst/>
          </a:prstGeom>
          <a:noFill/>
          <a:ln>
            <a:noFill/>
          </a:ln>
        </p:spPr>
      </p:pic>
      <p:pic>
        <p:nvPicPr>
          <p:cNvPr id="13" name="Picture 12">
            <a:extLst>
              <a:ext uri="{FF2B5EF4-FFF2-40B4-BE49-F238E27FC236}">
                <a16:creationId xmlns:a16="http://schemas.microsoft.com/office/drawing/2014/main" id="{BCBAEA73-8DB0-46D0-AA9A-BF072B79E06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27540" y="3310692"/>
            <a:ext cx="765810" cy="1697355"/>
          </a:xfrm>
          <a:prstGeom prst="rect">
            <a:avLst/>
          </a:prstGeom>
          <a:noFill/>
          <a:ln>
            <a:noFill/>
          </a:ln>
        </p:spPr>
      </p:pic>
      <p:pic>
        <p:nvPicPr>
          <p:cNvPr id="14" name="Picture 13">
            <a:extLst>
              <a:ext uri="{FF2B5EF4-FFF2-40B4-BE49-F238E27FC236}">
                <a16:creationId xmlns:a16="http://schemas.microsoft.com/office/drawing/2014/main" id="{A34769FE-C3DF-46ED-8F5F-2D25B314C51E}"/>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98818" y="1127161"/>
            <a:ext cx="707390" cy="1567180"/>
          </a:xfrm>
          <a:prstGeom prst="rect">
            <a:avLst/>
          </a:prstGeom>
          <a:noFill/>
          <a:ln>
            <a:noFill/>
          </a:ln>
        </p:spPr>
      </p:pic>
      <p:pic>
        <p:nvPicPr>
          <p:cNvPr id="15" name="Picture 14">
            <a:extLst>
              <a:ext uri="{FF2B5EF4-FFF2-40B4-BE49-F238E27FC236}">
                <a16:creationId xmlns:a16="http://schemas.microsoft.com/office/drawing/2014/main" id="{8ECC22E7-E125-4151-8B9B-D4DA3C2CD0D7}"/>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15718" y="4786331"/>
            <a:ext cx="685459" cy="1518626"/>
          </a:xfrm>
          <a:prstGeom prst="rect">
            <a:avLst/>
          </a:prstGeom>
          <a:noFill/>
          <a:ln>
            <a:noFill/>
          </a:ln>
        </p:spPr>
      </p:pic>
      <p:pic>
        <p:nvPicPr>
          <p:cNvPr id="16" name="Picture 15">
            <a:extLst>
              <a:ext uri="{FF2B5EF4-FFF2-40B4-BE49-F238E27FC236}">
                <a16:creationId xmlns:a16="http://schemas.microsoft.com/office/drawing/2014/main" id="{658BA5FB-AB84-486D-B444-C673CD4C14D6}"/>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4824676" y="4859732"/>
            <a:ext cx="391795" cy="1532255"/>
          </a:xfrm>
          <a:prstGeom prst="rect">
            <a:avLst/>
          </a:prstGeom>
          <a:noFill/>
          <a:ln>
            <a:noFill/>
          </a:ln>
        </p:spPr>
      </p:pic>
      <p:pic>
        <p:nvPicPr>
          <p:cNvPr id="17" name="Picture 16">
            <a:extLst>
              <a:ext uri="{FF2B5EF4-FFF2-40B4-BE49-F238E27FC236}">
                <a16:creationId xmlns:a16="http://schemas.microsoft.com/office/drawing/2014/main" id="{089DADB2-5DFC-4178-BD3A-42E25087FD39}"/>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357725" y="2318241"/>
            <a:ext cx="400685" cy="1565910"/>
          </a:xfrm>
          <a:prstGeom prst="rect">
            <a:avLst/>
          </a:prstGeom>
          <a:noFill/>
          <a:ln>
            <a:noFill/>
          </a:ln>
        </p:spPr>
      </p:pic>
      <p:pic>
        <p:nvPicPr>
          <p:cNvPr id="18" name="Picture 17">
            <a:extLst>
              <a:ext uri="{FF2B5EF4-FFF2-40B4-BE49-F238E27FC236}">
                <a16:creationId xmlns:a16="http://schemas.microsoft.com/office/drawing/2014/main" id="{2BD6D54A-C2B3-4571-AE1A-4A6C8AC6EAFB}"/>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H="1">
            <a:off x="3224080" y="4899361"/>
            <a:ext cx="418465" cy="1637030"/>
          </a:xfrm>
          <a:prstGeom prst="rect">
            <a:avLst/>
          </a:prstGeom>
          <a:noFill/>
          <a:ln>
            <a:noFill/>
          </a:ln>
        </p:spPr>
      </p:pic>
      <p:pic>
        <p:nvPicPr>
          <p:cNvPr id="19" name="Picture 18">
            <a:extLst>
              <a:ext uri="{FF2B5EF4-FFF2-40B4-BE49-F238E27FC236}">
                <a16:creationId xmlns:a16="http://schemas.microsoft.com/office/drawing/2014/main" id="{81468DF5-9512-44B1-9DAF-55CC37C85998}"/>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437660" y="1342390"/>
            <a:ext cx="443865" cy="1734820"/>
          </a:xfrm>
          <a:prstGeom prst="rect">
            <a:avLst/>
          </a:prstGeom>
          <a:noFill/>
          <a:ln>
            <a:noFill/>
          </a:ln>
        </p:spPr>
      </p:pic>
      <p:pic>
        <p:nvPicPr>
          <p:cNvPr id="20" name="Picture 19">
            <a:extLst>
              <a:ext uri="{FF2B5EF4-FFF2-40B4-BE49-F238E27FC236}">
                <a16:creationId xmlns:a16="http://schemas.microsoft.com/office/drawing/2014/main" id="{7A5E1C53-BBA6-43D5-AB43-1AC950BD819A}"/>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448434" y="1261745"/>
            <a:ext cx="485140" cy="1896110"/>
          </a:xfrm>
          <a:prstGeom prst="rect">
            <a:avLst/>
          </a:prstGeom>
          <a:noFill/>
          <a:ln>
            <a:noFill/>
          </a:ln>
        </p:spPr>
      </p:pic>
      <p:pic>
        <p:nvPicPr>
          <p:cNvPr id="21" name="Picture 20">
            <a:extLst>
              <a:ext uri="{FF2B5EF4-FFF2-40B4-BE49-F238E27FC236}">
                <a16:creationId xmlns:a16="http://schemas.microsoft.com/office/drawing/2014/main" id="{DB4B3F18-D4F4-4214-B8F5-7E0ED4D6DD44}"/>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519557" y="3434648"/>
            <a:ext cx="485775" cy="1898015"/>
          </a:xfrm>
          <a:prstGeom prst="rect">
            <a:avLst/>
          </a:prstGeom>
          <a:noFill/>
          <a:ln>
            <a:noFill/>
          </a:ln>
        </p:spPr>
      </p:pic>
      <p:pic>
        <p:nvPicPr>
          <p:cNvPr id="22" name="Picture 21">
            <a:extLst>
              <a:ext uri="{FF2B5EF4-FFF2-40B4-BE49-F238E27FC236}">
                <a16:creationId xmlns:a16="http://schemas.microsoft.com/office/drawing/2014/main" id="{DC25B599-2144-490F-AF82-534979CA12BF}"/>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523318" y="1186378"/>
            <a:ext cx="678192" cy="1502395"/>
          </a:xfrm>
          <a:prstGeom prst="rect">
            <a:avLst/>
          </a:prstGeom>
          <a:noFill/>
          <a:ln>
            <a:noFill/>
          </a:ln>
        </p:spPr>
      </p:pic>
      <p:pic>
        <p:nvPicPr>
          <p:cNvPr id="23" name="Picture 22">
            <a:extLst>
              <a:ext uri="{FF2B5EF4-FFF2-40B4-BE49-F238E27FC236}">
                <a16:creationId xmlns:a16="http://schemas.microsoft.com/office/drawing/2014/main" id="{C593A534-F9F6-417C-9067-D11F71B5460A}"/>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417442" y="1856559"/>
            <a:ext cx="414015" cy="1618497"/>
          </a:xfrm>
          <a:prstGeom prst="rect">
            <a:avLst/>
          </a:prstGeom>
          <a:noFill/>
          <a:ln>
            <a:noFill/>
          </a:ln>
        </p:spPr>
      </p:pic>
      <p:pic>
        <p:nvPicPr>
          <p:cNvPr id="24" name="Picture 23">
            <a:extLst>
              <a:ext uri="{FF2B5EF4-FFF2-40B4-BE49-F238E27FC236}">
                <a16:creationId xmlns:a16="http://schemas.microsoft.com/office/drawing/2014/main" id="{2C0CFA3F-A498-40D1-B7AB-1534CB76DB8E}"/>
              </a:ext>
            </a:extLst>
          </p:cNvPr>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949056" y="2872997"/>
            <a:ext cx="268377" cy="1711742"/>
          </a:xfrm>
          <a:prstGeom prst="rect">
            <a:avLst/>
          </a:prstGeom>
          <a:noFill/>
          <a:ln>
            <a:noFill/>
          </a:ln>
        </p:spPr>
      </p:pic>
    </p:spTree>
    <p:extLst>
      <p:ext uri="{BB962C8B-B14F-4D97-AF65-F5344CB8AC3E}">
        <p14:creationId xmlns:p14="http://schemas.microsoft.com/office/powerpoint/2010/main" val="279136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F70C3-28A8-476D-863D-4C82BC1EEDC4}"/>
              </a:ext>
            </a:extLst>
          </p:cNvPr>
          <p:cNvSpPr>
            <a:spLocks noGrp="1"/>
          </p:cNvSpPr>
          <p:nvPr>
            <p:ph type="title"/>
          </p:nvPr>
        </p:nvSpPr>
        <p:spPr/>
        <p:txBody>
          <a:bodyPr/>
          <a:lstStyle/>
          <a:p>
            <a:r>
              <a:rPr lang="en-US" dirty="0"/>
              <a:t>What do these strange shapes mean?</a:t>
            </a:r>
          </a:p>
        </p:txBody>
      </p:sp>
      <p:graphicFrame>
        <p:nvGraphicFramePr>
          <p:cNvPr id="4" name="Table 4">
            <a:extLst>
              <a:ext uri="{FF2B5EF4-FFF2-40B4-BE49-F238E27FC236}">
                <a16:creationId xmlns:a16="http://schemas.microsoft.com/office/drawing/2014/main" id="{ACA632B0-2024-4507-BF46-4D4C28372ACA}"/>
              </a:ext>
            </a:extLst>
          </p:cNvPr>
          <p:cNvGraphicFramePr>
            <a:graphicFrameLocks noGrp="1"/>
          </p:cNvGraphicFramePr>
          <p:nvPr>
            <p:ph idx="1"/>
            <p:extLst>
              <p:ext uri="{D42A27DB-BD31-4B8C-83A1-F6EECF244321}">
                <p14:modId xmlns:p14="http://schemas.microsoft.com/office/powerpoint/2010/main" val="3852616315"/>
              </p:ext>
            </p:extLst>
          </p:nvPr>
        </p:nvGraphicFramePr>
        <p:xfrm>
          <a:off x="1371600" y="1937982"/>
          <a:ext cx="9601200" cy="4342339"/>
        </p:xfrm>
        <a:graphic>
          <a:graphicData uri="http://schemas.openxmlformats.org/drawingml/2006/table">
            <a:tbl>
              <a:tblPr firstRow="1" bandRow="1">
                <a:tableStyleId>{5940675A-B579-460E-94D1-54222C63F5DA}</a:tableStyleId>
              </a:tblPr>
              <a:tblGrid>
                <a:gridCol w="2400300">
                  <a:extLst>
                    <a:ext uri="{9D8B030D-6E8A-4147-A177-3AD203B41FA5}">
                      <a16:colId xmlns:a16="http://schemas.microsoft.com/office/drawing/2014/main" val="1924723405"/>
                    </a:ext>
                  </a:extLst>
                </a:gridCol>
                <a:gridCol w="2400300">
                  <a:extLst>
                    <a:ext uri="{9D8B030D-6E8A-4147-A177-3AD203B41FA5}">
                      <a16:colId xmlns:a16="http://schemas.microsoft.com/office/drawing/2014/main" val="108446640"/>
                    </a:ext>
                  </a:extLst>
                </a:gridCol>
                <a:gridCol w="2400300">
                  <a:extLst>
                    <a:ext uri="{9D8B030D-6E8A-4147-A177-3AD203B41FA5}">
                      <a16:colId xmlns:a16="http://schemas.microsoft.com/office/drawing/2014/main" val="2067027087"/>
                    </a:ext>
                  </a:extLst>
                </a:gridCol>
                <a:gridCol w="2400300">
                  <a:extLst>
                    <a:ext uri="{9D8B030D-6E8A-4147-A177-3AD203B41FA5}">
                      <a16:colId xmlns:a16="http://schemas.microsoft.com/office/drawing/2014/main" val="774197905"/>
                    </a:ext>
                  </a:extLst>
                </a:gridCol>
              </a:tblGrid>
              <a:tr h="1910687">
                <a:tc>
                  <a:txBody>
                    <a:bodyPr/>
                    <a:lstStyle/>
                    <a:p>
                      <a:pPr algn="ctr">
                        <a:lnSpc>
                          <a:spcPct val="107000"/>
                        </a:lnSpc>
                        <a:spcAft>
                          <a:spcPts val="800"/>
                        </a:spcAft>
                      </a:pPr>
                      <a:endParaRPr lang="en-US" sz="11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11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11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11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22164745"/>
                  </a:ext>
                </a:extLst>
              </a:tr>
              <a:tr h="370840">
                <a:tc>
                  <a:txBody>
                    <a:bodyPr/>
                    <a:lstStyle/>
                    <a:p>
                      <a:pPr algn="ctr">
                        <a:lnSpc>
                          <a:spcPct val="107000"/>
                        </a:lnSpc>
                        <a:spcAft>
                          <a:spcPts val="800"/>
                        </a:spcAft>
                      </a:pPr>
                      <a:r>
                        <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rPr>
                        <a:t>forward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rPr>
                        <a:t>backward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rPr>
                        <a:t>upward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rPr>
                        <a:t>downward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6328043"/>
                  </a:ext>
                </a:extLst>
              </a:tr>
              <a:tr h="1689972">
                <a:tc>
                  <a:txBody>
                    <a:bodyPr/>
                    <a:lstStyle/>
                    <a:p>
                      <a:pPr algn="ctr">
                        <a:lnSpc>
                          <a:spcPct val="107000"/>
                        </a:lnSpc>
                        <a:spcAft>
                          <a:spcPts val="800"/>
                        </a:spcAft>
                      </a:pPr>
                      <a:endParaRPr lang="en-US" sz="11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11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11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11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0581372"/>
                  </a:ext>
                </a:extLst>
              </a:tr>
              <a:tr h="370840">
                <a:tc>
                  <a:txBody>
                    <a:bodyPr/>
                    <a:lstStyle/>
                    <a:p>
                      <a:pPr algn="ctr">
                        <a:lnSpc>
                          <a:spcPct val="107000"/>
                        </a:lnSpc>
                        <a:spcAft>
                          <a:spcPts val="800"/>
                        </a:spcAft>
                      </a:pPr>
                      <a:r>
                        <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rPr>
                        <a:t>positive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rPr>
                        <a:t>negative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rPr>
                        <a:t>feeling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rPr>
                        <a:t>protection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0593829"/>
                  </a:ext>
                </a:extLst>
              </a:tr>
            </a:tbl>
          </a:graphicData>
        </a:graphic>
      </p:graphicFrame>
      <p:pic>
        <p:nvPicPr>
          <p:cNvPr id="5" name="Picture 4">
            <a:extLst>
              <a:ext uri="{FF2B5EF4-FFF2-40B4-BE49-F238E27FC236}">
                <a16:creationId xmlns:a16="http://schemas.microsoft.com/office/drawing/2014/main" id="{1BBE0926-EA44-4D52-8E92-0D168DE7046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8701" y="2272329"/>
            <a:ext cx="591820" cy="1311275"/>
          </a:xfrm>
          <a:prstGeom prst="rect">
            <a:avLst/>
          </a:prstGeom>
          <a:noFill/>
          <a:ln>
            <a:noFill/>
          </a:ln>
        </p:spPr>
      </p:pic>
      <p:pic>
        <p:nvPicPr>
          <p:cNvPr id="8" name="Picture 7">
            <a:extLst>
              <a:ext uri="{FF2B5EF4-FFF2-40B4-BE49-F238E27FC236}">
                <a16:creationId xmlns:a16="http://schemas.microsoft.com/office/drawing/2014/main" id="{0CFB8DEE-71F5-47BF-BAAF-6A0DE48EF31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8766" y="2254596"/>
            <a:ext cx="573405" cy="1270635"/>
          </a:xfrm>
          <a:prstGeom prst="rect">
            <a:avLst/>
          </a:prstGeom>
          <a:noFill/>
          <a:ln>
            <a:noFill/>
          </a:ln>
        </p:spPr>
      </p:pic>
      <p:pic>
        <p:nvPicPr>
          <p:cNvPr id="9" name="Picture 8">
            <a:extLst>
              <a:ext uri="{FF2B5EF4-FFF2-40B4-BE49-F238E27FC236}">
                <a16:creationId xmlns:a16="http://schemas.microsoft.com/office/drawing/2014/main" id="{AA9E4FB8-77BF-48D8-9B82-096E057F51E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9674" y="2318247"/>
            <a:ext cx="302895" cy="1184275"/>
          </a:xfrm>
          <a:prstGeom prst="rect">
            <a:avLst/>
          </a:prstGeom>
          <a:noFill/>
          <a:ln>
            <a:noFill/>
          </a:ln>
        </p:spPr>
      </p:pic>
      <p:pic>
        <p:nvPicPr>
          <p:cNvPr id="10" name="Picture 9">
            <a:extLst>
              <a:ext uri="{FF2B5EF4-FFF2-40B4-BE49-F238E27FC236}">
                <a16:creationId xmlns:a16="http://schemas.microsoft.com/office/drawing/2014/main" id="{03B8B191-9851-4DEF-8D16-04021D85F03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18336" y="2227300"/>
            <a:ext cx="325120" cy="1270635"/>
          </a:xfrm>
          <a:prstGeom prst="rect">
            <a:avLst/>
          </a:prstGeom>
          <a:noFill/>
          <a:ln>
            <a:noFill/>
          </a:ln>
        </p:spPr>
      </p:pic>
      <p:pic>
        <p:nvPicPr>
          <p:cNvPr id="11" name="Picture 10">
            <a:extLst>
              <a:ext uri="{FF2B5EF4-FFF2-40B4-BE49-F238E27FC236}">
                <a16:creationId xmlns:a16="http://schemas.microsoft.com/office/drawing/2014/main" id="{AF32F654-6C1E-4520-8DBF-854F36C03CB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28784" y="4035700"/>
            <a:ext cx="801370" cy="1775460"/>
          </a:xfrm>
          <a:prstGeom prst="rect">
            <a:avLst/>
          </a:prstGeom>
          <a:noFill/>
          <a:ln>
            <a:noFill/>
          </a:ln>
        </p:spPr>
      </p:pic>
      <p:pic>
        <p:nvPicPr>
          <p:cNvPr id="12" name="Picture 11">
            <a:extLst>
              <a:ext uri="{FF2B5EF4-FFF2-40B4-BE49-F238E27FC236}">
                <a16:creationId xmlns:a16="http://schemas.microsoft.com/office/drawing/2014/main" id="{5DE87D4D-77C1-4B01-B06D-F15071A4FDD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5561" y="4055701"/>
            <a:ext cx="783590" cy="1735455"/>
          </a:xfrm>
          <a:prstGeom prst="rect">
            <a:avLst/>
          </a:prstGeom>
          <a:noFill/>
          <a:ln>
            <a:noFill/>
          </a:ln>
        </p:spPr>
      </p:pic>
      <p:pic>
        <p:nvPicPr>
          <p:cNvPr id="13" name="Picture 12">
            <a:extLst>
              <a:ext uri="{FF2B5EF4-FFF2-40B4-BE49-F238E27FC236}">
                <a16:creationId xmlns:a16="http://schemas.microsoft.com/office/drawing/2014/main" id="{953ACCCA-E7D9-4EF7-9F48-A817D3A6965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35360" y="4081889"/>
            <a:ext cx="777875" cy="1724025"/>
          </a:xfrm>
          <a:prstGeom prst="rect">
            <a:avLst/>
          </a:prstGeom>
          <a:noFill/>
          <a:ln>
            <a:noFill/>
          </a:ln>
        </p:spPr>
      </p:pic>
      <p:pic>
        <p:nvPicPr>
          <p:cNvPr id="14" name="Picture 13">
            <a:extLst>
              <a:ext uri="{FF2B5EF4-FFF2-40B4-BE49-F238E27FC236}">
                <a16:creationId xmlns:a16="http://schemas.microsoft.com/office/drawing/2014/main" id="{A5EE2F9B-5B20-409E-B9EB-2E838319E544}"/>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343400" y="4054280"/>
            <a:ext cx="765810" cy="1697355"/>
          </a:xfrm>
          <a:prstGeom prst="rect">
            <a:avLst/>
          </a:prstGeom>
          <a:noFill/>
          <a:ln>
            <a:noFill/>
          </a:ln>
        </p:spPr>
      </p:pic>
    </p:spTree>
    <p:extLst>
      <p:ext uri="{BB962C8B-B14F-4D97-AF65-F5344CB8AC3E}">
        <p14:creationId xmlns:p14="http://schemas.microsoft.com/office/powerpoint/2010/main" val="1837356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F70C3-28A8-476D-863D-4C82BC1EEDC4}"/>
              </a:ext>
            </a:extLst>
          </p:cNvPr>
          <p:cNvSpPr>
            <a:spLocks noGrp="1"/>
          </p:cNvSpPr>
          <p:nvPr>
            <p:ph type="title"/>
          </p:nvPr>
        </p:nvSpPr>
        <p:spPr/>
        <p:txBody>
          <a:bodyPr/>
          <a:lstStyle/>
          <a:p>
            <a:r>
              <a:rPr lang="en-US" dirty="0"/>
              <a:t>What do these strange shapes mean?</a:t>
            </a:r>
          </a:p>
        </p:txBody>
      </p:sp>
      <p:graphicFrame>
        <p:nvGraphicFramePr>
          <p:cNvPr id="4" name="Table 4">
            <a:extLst>
              <a:ext uri="{FF2B5EF4-FFF2-40B4-BE49-F238E27FC236}">
                <a16:creationId xmlns:a16="http://schemas.microsoft.com/office/drawing/2014/main" id="{ACA632B0-2024-4507-BF46-4D4C28372ACA}"/>
              </a:ext>
            </a:extLst>
          </p:cNvPr>
          <p:cNvGraphicFramePr>
            <a:graphicFrameLocks noGrp="1"/>
          </p:cNvGraphicFramePr>
          <p:nvPr>
            <p:ph idx="1"/>
            <p:extLst>
              <p:ext uri="{D42A27DB-BD31-4B8C-83A1-F6EECF244321}">
                <p14:modId xmlns:p14="http://schemas.microsoft.com/office/powerpoint/2010/main" val="17124833"/>
              </p:ext>
            </p:extLst>
          </p:nvPr>
        </p:nvGraphicFramePr>
        <p:xfrm>
          <a:off x="1371600" y="1937982"/>
          <a:ext cx="9601200" cy="4342339"/>
        </p:xfrm>
        <a:graphic>
          <a:graphicData uri="http://schemas.openxmlformats.org/drawingml/2006/table">
            <a:tbl>
              <a:tblPr firstRow="1" bandRow="1">
                <a:tableStyleId>{5940675A-B579-460E-94D1-54222C63F5DA}</a:tableStyleId>
              </a:tblPr>
              <a:tblGrid>
                <a:gridCol w="2400300">
                  <a:extLst>
                    <a:ext uri="{9D8B030D-6E8A-4147-A177-3AD203B41FA5}">
                      <a16:colId xmlns:a16="http://schemas.microsoft.com/office/drawing/2014/main" val="1924723405"/>
                    </a:ext>
                  </a:extLst>
                </a:gridCol>
                <a:gridCol w="2400300">
                  <a:extLst>
                    <a:ext uri="{9D8B030D-6E8A-4147-A177-3AD203B41FA5}">
                      <a16:colId xmlns:a16="http://schemas.microsoft.com/office/drawing/2014/main" val="108446640"/>
                    </a:ext>
                  </a:extLst>
                </a:gridCol>
                <a:gridCol w="2400300">
                  <a:extLst>
                    <a:ext uri="{9D8B030D-6E8A-4147-A177-3AD203B41FA5}">
                      <a16:colId xmlns:a16="http://schemas.microsoft.com/office/drawing/2014/main" val="2067027087"/>
                    </a:ext>
                  </a:extLst>
                </a:gridCol>
                <a:gridCol w="2400300">
                  <a:extLst>
                    <a:ext uri="{9D8B030D-6E8A-4147-A177-3AD203B41FA5}">
                      <a16:colId xmlns:a16="http://schemas.microsoft.com/office/drawing/2014/main" val="774197905"/>
                    </a:ext>
                  </a:extLst>
                </a:gridCol>
              </a:tblGrid>
              <a:tr h="1910687">
                <a:tc>
                  <a:txBody>
                    <a:bodyPr/>
                    <a:lstStyle/>
                    <a:p>
                      <a:pPr algn="ctr">
                        <a:lnSpc>
                          <a:spcPct val="107000"/>
                        </a:lnSpc>
                        <a:spcAft>
                          <a:spcPts val="800"/>
                        </a:spcAft>
                      </a:pPr>
                      <a:endPar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22164745"/>
                  </a:ext>
                </a:extLst>
              </a:tr>
              <a:tr h="370840">
                <a:tc>
                  <a:txBody>
                    <a:bodyPr/>
                    <a:lstStyle/>
                    <a:p>
                      <a:pPr algn="ctr">
                        <a:lnSpc>
                          <a:spcPct val="107000"/>
                        </a:lnSpc>
                        <a:spcAft>
                          <a:spcPts val="800"/>
                        </a:spcAft>
                      </a:pPr>
                      <a:r>
                        <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rPr>
                        <a:t>enclosure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rPr>
                        <a:t>container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a:solidFill>
                            <a:srgbClr val="333333"/>
                          </a:solidFill>
                          <a:effectLst/>
                          <a:latin typeface="Libre Franklin" pitchFamily="2" charset="0"/>
                          <a:ea typeface="Calibri" panose="020F0502020204030204" pitchFamily="34" charset="0"/>
                          <a:cs typeface="Times New Roman" panose="02020603050405020304" pitchFamily="18" charset="0"/>
                        </a:rPr>
                        <a:t>man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rPr>
                        <a:t>woman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6328043"/>
                  </a:ext>
                </a:extLst>
              </a:tr>
              <a:tr h="1689972">
                <a:tc>
                  <a:txBody>
                    <a:bodyPr/>
                    <a:lstStyle/>
                    <a:p>
                      <a:pPr algn="ctr">
                        <a:lnSpc>
                          <a:spcPct val="107000"/>
                        </a:lnSpc>
                        <a:spcAft>
                          <a:spcPts val="800"/>
                        </a:spcAft>
                      </a:pPr>
                      <a:endPar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0581372"/>
                  </a:ext>
                </a:extLst>
              </a:tr>
              <a:tr h="370840">
                <a:tc>
                  <a:txBody>
                    <a:bodyPr/>
                    <a:lstStyle/>
                    <a:p>
                      <a:pPr algn="ctr">
                        <a:lnSpc>
                          <a:spcPct val="107000"/>
                        </a:lnSpc>
                        <a:spcAft>
                          <a:spcPts val="800"/>
                        </a:spcAft>
                      </a:pPr>
                      <a:r>
                        <a:rPr lang="en-US" sz="1600">
                          <a:solidFill>
                            <a:srgbClr val="333333"/>
                          </a:solidFill>
                          <a:effectLst/>
                          <a:latin typeface="Libre Franklin" pitchFamily="2" charset="0"/>
                          <a:ea typeface="Calibri" panose="020F0502020204030204" pitchFamily="34" charset="0"/>
                          <a:cs typeface="Times New Roman" panose="02020603050405020304" pitchFamily="18" charset="0"/>
                        </a:rPr>
                        <a:t>mouth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a:solidFill>
                            <a:srgbClr val="333333"/>
                          </a:solidFill>
                          <a:effectLst/>
                          <a:latin typeface="Libre Franklin" pitchFamily="2" charset="0"/>
                          <a:ea typeface="Calibri" panose="020F0502020204030204" pitchFamily="34" charset="0"/>
                          <a:cs typeface="Times New Roman" panose="02020603050405020304" pitchFamily="18" charset="0"/>
                        </a:rPr>
                        <a:t>eye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a:solidFill>
                            <a:srgbClr val="333333"/>
                          </a:solidFill>
                          <a:effectLst/>
                          <a:latin typeface="Libre Franklin" pitchFamily="2" charset="0"/>
                          <a:ea typeface="Calibri" panose="020F0502020204030204" pitchFamily="34" charset="0"/>
                          <a:cs typeface="Times New Roman" panose="02020603050405020304" pitchFamily="18" charset="0"/>
                        </a:rPr>
                        <a:t>nose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rPr>
                        <a:t>ear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0593829"/>
                  </a:ext>
                </a:extLst>
              </a:tr>
            </a:tbl>
          </a:graphicData>
        </a:graphic>
      </p:graphicFrame>
      <p:pic>
        <p:nvPicPr>
          <p:cNvPr id="15" name="Picture 14">
            <a:extLst>
              <a:ext uri="{FF2B5EF4-FFF2-40B4-BE49-F238E27FC236}">
                <a16:creationId xmlns:a16="http://schemas.microsoft.com/office/drawing/2014/main" id="{1F02A988-3C82-4416-BB5A-E49A45B294E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1183" y="2058556"/>
            <a:ext cx="707390" cy="1567180"/>
          </a:xfrm>
          <a:prstGeom prst="rect">
            <a:avLst/>
          </a:prstGeom>
          <a:noFill/>
          <a:ln>
            <a:noFill/>
          </a:ln>
        </p:spPr>
      </p:pic>
      <p:pic>
        <p:nvPicPr>
          <p:cNvPr id="16" name="Picture 15">
            <a:extLst>
              <a:ext uri="{FF2B5EF4-FFF2-40B4-BE49-F238E27FC236}">
                <a16:creationId xmlns:a16="http://schemas.microsoft.com/office/drawing/2014/main" id="{75434E0E-1161-427C-9A00-B28BF617F1F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8927" y="2113043"/>
            <a:ext cx="565785" cy="1253490"/>
          </a:xfrm>
          <a:prstGeom prst="rect">
            <a:avLst/>
          </a:prstGeom>
          <a:noFill/>
          <a:ln>
            <a:noFill/>
          </a:ln>
        </p:spPr>
      </p:pic>
      <p:pic>
        <p:nvPicPr>
          <p:cNvPr id="17" name="Picture 16">
            <a:extLst>
              <a:ext uri="{FF2B5EF4-FFF2-40B4-BE49-F238E27FC236}">
                <a16:creationId xmlns:a16="http://schemas.microsoft.com/office/drawing/2014/main" id="{E164F4AA-738D-42E0-9A16-B2EBA63163A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135225" y="2151081"/>
            <a:ext cx="391795" cy="1532255"/>
          </a:xfrm>
          <a:prstGeom prst="rect">
            <a:avLst/>
          </a:prstGeom>
          <a:noFill/>
          <a:ln>
            <a:noFill/>
          </a:ln>
        </p:spPr>
      </p:pic>
      <p:pic>
        <p:nvPicPr>
          <p:cNvPr id="18" name="Picture 17">
            <a:extLst>
              <a:ext uri="{FF2B5EF4-FFF2-40B4-BE49-F238E27FC236}">
                <a16:creationId xmlns:a16="http://schemas.microsoft.com/office/drawing/2014/main" id="{CC6B0C21-B843-46CE-ACC6-393E03920BB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12313" y="2127431"/>
            <a:ext cx="400685" cy="1565910"/>
          </a:xfrm>
          <a:prstGeom prst="rect">
            <a:avLst/>
          </a:prstGeom>
          <a:noFill/>
          <a:ln>
            <a:noFill/>
          </a:ln>
        </p:spPr>
      </p:pic>
      <p:pic>
        <p:nvPicPr>
          <p:cNvPr id="19" name="Picture 18">
            <a:extLst>
              <a:ext uri="{FF2B5EF4-FFF2-40B4-BE49-F238E27FC236}">
                <a16:creationId xmlns:a16="http://schemas.microsoft.com/office/drawing/2014/main" id="{D6577377-1F93-44F3-9612-7BE30F425C3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324701" y="4166330"/>
            <a:ext cx="418465" cy="1637030"/>
          </a:xfrm>
          <a:prstGeom prst="rect">
            <a:avLst/>
          </a:prstGeom>
          <a:noFill/>
          <a:ln>
            <a:noFill/>
          </a:ln>
        </p:spPr>
      </p:pic>
      <p:pic>
        <p:nvPicPr>
          <p:cNvPr id="20" name="Picture 19">
            <a:extLst>
              <a:ext uri="{FF2B5EF4-FFF2-40B4-BE49-F238E27FC236}">
                <a16:creationId xmlns:a16="http://schemas.microsoft.com/office/drawing/2014/main" id="{7F1D1EDB-54E1-44DE-9A8E-3FC9D42EF1A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93536" y="4056020"/>
            <a:ext cx="443865" cy="1734820"/>
          </a:xfrm>
          <a:prstGeom prst="rect">
            <a:avLst/>
          </a:prstGeom>
          <a:noFill/>
          <a:ln>
            <a:noFill/>
          </a:ln>
        </p:spPr>
      </p:pic>
      <p:pic>
        <p:nvPicPr>
          <p:cNvPr id="21" name="Picture 20">
            <a:extLst>
              <a:ext uri="{FF2B5EF4-FFF2-40B4-BE49-F238E27FC236}">
                <a16:creationId xmlns:a16="http://schemas.microsoft.com/office/drawing/2014/main" id="{83953B9C-13F7-4E07-8FFC-28F16F22B7F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11132" y="3968550"/>
            <a:ext cx="485140" cy="1896110"/>
          </a:xfrm>
          <a:prstGeom prst="rect">
            <a:avLst/>
          </a:prstGeom>
          <a:noFill/>
          <a:ln>
            <a:noFill/>
          </a:ln>
        </p:spPr>
      </p:pic>
      <p:pic>
        <p:nvPicPr>
          <p:cNvPr id="22" name="Picture 21">
            <a:extLst>
              <a:ext uri="{FF2B5EF4-FFF2-40B4-BE49-F238E27FC236}">
                <a16:creationId xmlns:a16="http://schemas.microsoft.com/office/drawing/2014/main" id="{7287E4D3-8A5F-497B-B0FF-B13E05C20AB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99423" y="3940302"/>
            <a:ext cx="485775" cy="1898015"/>
          </a:xfrm>
          <a:prstGeom prst="rect">
            <a:avLst/>
          </a:prstGeom>
          <a:noFill/>
          <a:ln>
            <a:noFill/>
          </a:ln>
        </p:spPr>
      </p:pic>
    </p:spTree>
    <p:extLst>
      <p:ext uri="{BB962C8B-B14F-4D97-AF65-F5344CB8AC3E}">
        <p14:creationId xmlns:p14="http://schemas.microsoft.com/office/powerpoint/2010/main" val="3606171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ECB8F15D-A875-47B3-90F2-E13BF8D59EEB}"/>
              </a:ext>
            </a:extLst>
          </p:cNvPr>
          <p:cNvGraphicFramePr>
            <a:graphicFrameLocks noGrp="1"/>
          </p:cNvGraphicFramePr>
          <p:nvPr>
            <p:extLst>
              <p:ext uri="{D42A27DB-BD31-4B8C-83A1-F6EECF244321}">
                <p14:modId xmlns:p14="http://schemas.microsoft.com/office/powerpoint/2010/main" val="1051206193"/>
              </p:ext>
            </p:extLst>
          </p:nvPr>
        </p:nvGraphicFramePr>
        <p:xfrm>
          <a:off x="1337481" y="2326944"/>
          <a:ext cx="3357349" cy="1346655"/>
        </p:xfrm>
        <a:graphic>
          <a:graphicData uri="http://schemas.openxmlformats.org/drawingml/2006/table">
            <a:tbl>
              <a:tblPr firstRow="1" bandRow="1">
                <a:tableStyleId>{5940675A-B579-460E-94D1-54222C63F5DA}</a:tableStyleId>
              </a:tblPr>
              <a:tblGrid>
                <a:gridCol w="1023582">
                  <a:extLst>
                    <a:ext uri="{9D8B030D-6E8A-4147-A177-3AD203B41FA5}">
                      <a16:colId xmlns:a16="http://schemas.microsoft.com/office/drawing/2014/main" val="98094722"/>
                    </a:ext>
                  </a:extLst>
                </a:gridCol>
                <a:gridCol w="1146412">
                  <a:extLst>
                    <a:ext uri="{9D8B030D-6E8A-4147-A177-3AD203B41FA5}">
                      <a16:colId xmlns:a16="http://schemas.microsoft.com/office/drawing/2014/main" val="872661373"/>
                    </a:ext>
                  </a:extLst>
                </a:gridCol>
                <a:gridCol w="1187355">
                  <a:extLst>
                    <a:ext uri="{9D8B030D-6E8A-4147-A177-3AD203B41FA5}">
                      <a16:colId xmlns:a16="http://schemas.microsoft.com/office/drawing/2014/main" val="2676784128"/>
                    </a:ext>
                  </a:extLst>
                </a:gridCol>
              </a:tblGrid>
              <a:tr h="975815">
                <a:tc>
                  <a:txBody>
                    <a:bodyPr/>
                    <a:lstStyle/>
                    <a:p>
                      <a:pPr algn="ctr">
                        <a:lnSpc>
                          <a:spcPct val="107000"/>
                        </a:lnSpc>
                        <a:spcAft>
                          <a:spcPts val="800"/>
                        </a:spcAft>
                      </a:pPr>
                      <a:endParaRPr lang="en-US" sz="11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11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11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6892295"/>
                  </a:ext>
                </a:extLst>
              </a:tr>
              <a:tr h="370840">
                <a:tc>
                  <a:txBody>
                    <a:bodyPr/>
                    <a:lstStyle/>
                    <a:p>
                      <a:pPr algn="ctr">
                        <a:lnSpc>
                          <a:spcPct val="107000"/>
                        </a:lnSpc>
                        <a:spcAft>
                          <a:spcPts val="800"/>
                        </a:spcAft>
                      </a:pPr>
                      <a:r>
                        <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rPr>
                        <a:t>forward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rPr>
                        <a:t>upward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rPr>
                        <a:t>downward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88727184"/>
                  </a:ext>
                </a:extLst>
              </a:tr>
            </a:tbl>
          </a:graphicData>
        </a:graphic>
      </p:graphicFrame>
      <p:sp>
        <p:nvSpPr>
          <p:cNvPr id="2" name="Title 1">
            <a:extLst>
              <a:ext uri="{FF2B5EF4-FFF2-40B4-BE49-F238E27FC236}">
                <a16:creationId xmlns:a16="http://schemas.microsoft.com/office/drawing/2014/main" id="{C150B7F2-2B4B-4F4D-B4D9-6E7A7E32C2D4}"/>
              </a:ext>
            </a:extLst>
          </p:cNvPr>
          <p:cNvSpPr>
            <a:spLocks noGrp="1"/>
          </p:cNvSpPr>
          <p:nvPr>
            <p:ph type="title"/>
          </p:nvPr>
        </p:nvSpPr>
        <p:spPr/>
        <p:txBody>
          <a:bodyPr/>
          <a:lstStyle/>
          <a:p>
            <a:r>
              <a:rPr lang="en-US" dirty="0"/>
              <a:t>Building new concepts by superimposing basic concepts:</a:t>
            </a:r>
          </a:p>
        </p:txBody>
      </p:sp>
      <p:pic>
        <p:nvPicPr>
          <p:cNvPr id="5" name="Picture 4">
            <a:extLst>
              <a:ext uri="{FF2B5EF4-FFF2-40B4-BE49-F238E27FC236}">
                <a16:creationId xmlns:a16="http://schemas.microsoft.com/office/drawing/2014/main" id="{A25B452B-C3DF-418B-B1C2-C7512C5B9B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5843" y="2094909"/>
            <a:ext cx="591820" cy="1311275"/>
          </a:xfrm>
          <a:prstGeom prst="rect">
            <a:avLst/>
          </a:prstGeom>
          <a:noFill/>
          <a:ln>
            <a:noFill/>
          </a:ln>
        </p:spPr>
      </p:pic>
      <p:pic>
        <p:nvPicPr>
          <p:cNvPr id="6" name="Picture 5">
            <a:extLst>
              <a:ext uri="{FF2B5EF4-FFF2-40B4-BE49-F238E27FC236}">
                <a16:creationId xmlns:a16="http://schemas.microsoft.com/office/drawing/2014/main" id="{6BFCD543-78FB-46CC-9D16-B9C97E0648B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0977" y="2120357"/>
            <a:ext cx="302895" cy="1184275"/>
          </a:xfrm>
          <a:prstGeom prst="rect">
            <a:avLst/>
          </a:prstGeom>
          <a:noFill/>
          <a:ln>
            <a:noFill/>
          </a:ln>
        </p:spPr>
      </p:pic>
      <p:pic>
        <p:nvPicPr>
          <p:cNvPr id="7" name="Picture 6">
            <a:extLst>
              <a:ext uri="{FF2B5EF4-FFF2-40B4-BE49-F238E27FC236}">
                <a16:creationId xmlns:a16="http://schemas.microsoft.com/office/drawing/2014/main" id="{E28A8A07-706F-4643-AC5B-DF0C3333343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13572" y="2104469"/>
            <a:ext cx="325120" cy="1270635"/>
          </a:xfrm>
          <a:prstGeom prst="rect">
            <a:avLst/>
          </a:prstGeom>
          <a:noFill/>
          <a:ln>
            <a:noFill/>
          </a:ln>
        </p:spPr>
      </p:pic>
      <p:pic>
        <p:nvPicPr>
          <p:cNvPr id="8" name="Picture 7">
            <a:extLst>
              <a:ext uri="{FF2B5EF4-FFF2-40B4-BE49-F238E27FC236}">
                <a16:creationId xmlns:a16="http://schemas.microsoft.com/office/drawing/2014/main" id="{B17FDF0C-A93C-48A8-BFBA-8D66F7CA563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07147" y="1918731"/>
            <a:ext cx="707390" cy="1567180"/>
          </a:xfrm>
          <a:prstGeom prst="rect">
            <a:avLst/>
          </a:prstGeom>
          <a:noFill/>
          <a:ln>
            <a:noFill/>
          </a:ln>
        </p:spPr>
      </p:pic>
      <p:pic>
        <p:nvPicPr>
          <p:cNvPr id="9" name="Picture 8">
            <a:extLst>
              <a:ext uri="{FF2B5EF4-FFF2-40B4-BE49-F238E27FC236}">
                <a16:creationId xmlns:a16="http://schemas.microsoft.com/office/drawing/2014/main" id="{E74AC55B-FE47-4681-9086-DEFA711E34A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99210" y="1688290"/>
            <a:ext cx="685459" cy="1518626"/>
          </a:xfrm>
          <a:prstGeom prst="rect">
            <a:avLst/>
          </a:prstGeom>
          <a:noFill/>
          <a:ln>
            <a:noFill/>
          </a:ln>
        </p:spPr>
      </p:pic>
      <p:graphicFrame>
        <p:nvGraphicFramePr>
          <p:cNvPr id="12" name="Table 11">
            <a:extLst>
              <a:ext uri="{FF2B5EF4-FFF2-40B4-BE49-F238E27FC236}">
                <a16:creationId xmlns:a16="http://schemas.microsoft.com/office/drawing/2014/main" id="{F55EC113-889D-4C8E-8F9A-918B6DC712DE}"/>
              </a:ext>
            </a:extLst>
          </p:cNvPr>
          <p:cNvGraphicFramePr>
            <a:graphicFrameLocks noGrp="1"/>
          </p:cNvGraphicFramePr>
          <p:nvPr>
            <p:extLst>
              <p:ext uri="{D42A27DB-BD31-4B8C-83A1-F6EECF244321}">
                <p14:modId xmlns:p14="http://schemas.microsoft.com/office/powerpoint/2010/main" val="3779117615"/>
              </p:ext>
            </p:extLst>
          </p:nvPr>
        </p:nvGraphicFramePr>
        <p:xfrm>
          <a:off x="5854890" y="2306471"/>
          <a:ext cx="2456597" cy="1408070"/>
        </p:xfrm>
        <a:graphic>
          <a:graphicData uri="http://schemas.openxmlformats.org/drawingml/2006/table">
            <a:tbl>
              <a:tblPr firstRow="1" bandRow="1">
                <a:tableStyleId>{5940675A-B579-460E-94D1-54222C63F5DA}</a:tableStyleId>
              </a:tblPr>
              <a:tblGrid>
                <a:gridCol w="1207826">
                  <a:extLst>
                    <a:ext uri="{9D8B030D-6E8A-4147-A177-3AD203B41FA5}">
                      <a16:colId xmlns:a16="http://schemas.microsoft.com/office/drawing/2014/main" val="3901118633"/>
                    </a:ext>
                  </a:extLst>
                </a:gridCol>
                <a:gridCol w="1248771">
                  <a:extLst>
                    <a:ext uri="{9D8B030D-6E8A-4147-A177-3AD203B41FA5}">
                      <a16:colId xmlns:a16="http://schemas.microsoft.com/office/drawing/2014/main" val="522317573"/>
                    </a:ext>
                  </a:extLst>
                </a:gridCol>
              </a:tblGrid>
              <a:tr h="1037230">
                <a:tc>
                  <a:txBody>
                    <a:bodyPr/>
                    <a:lstStyle/>
                    <a:p>
                      <a:pPr algn="ctr">
                        <a:lnSpc>
                          <a:spcPct val="107000"/>
                        </a:lnSpc>
                        <a:spcAft>
                          <a:spcPts val="800"/>
                        </a:spcAft>
                      </a:pPr>
                      <a:endPar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0054684"/>
                  </a:ext>
                </a:extLst>
              </a:tr>
              <a:tr h="370840">
                <a:tc>
                  <a:txBody>
                    <a:bodyPr/>
                    <a:lstStyle/>
                    <a:p>
                      <a:pPr algn="ctr">
                        <a:lnSpc>
                          <a:spcPct val="107000"/>
                        </a:lnSpc>
                        <a:spcAft>
                          <a:spcPts val="800"/>
                        </a:spcAft>
                      </a:pPr>
                      <a:r>
                        <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rPr>
                        <a:t>enclosure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rPr>
                        <a:t>container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12128511"/>
                  </a:ext>
                </a:extLst>
              </a:tr>
            </a:tbl>
          </a:graphicData>
        </a:graphic>
      </p:graphicFrame>
      <p:graphicFrame>
        <p:nvGraphicFramePr>
          <p:cNvPr id="15" name="Table 14">
            <a:extLst>
              <a:ext uri="{FF2B5EF4-FFF2-40B4-BE49-F238E27FC236}">
                <a16:creationId xmlns:a16="http://schemas.microsoft.com/office/drawing/2014/main" id="{BF44200D-5FDA-4A6D-8D89-D1A12A64EF29}"/>
              </a:ext>
            </a:extLst>
          </p:cNvPr>
          <p:cNvGraphicFramePr>
            <a:graphicFrameLocks noGrp="1"/>
          </p:cNvGraphicFramePr>
          <p:nvPr>
            <p:extLst>
              <p:ext uri="{D42A27DB-BD31-4B8C-83A1-F6EECF244321}">
                <p14:modId xmlns:p14="http://schemas.microsoft.com/office/powerpoint/2010/main" val="1820905108"/>
              </p:ext>
            </p:extLst>
          </p:nvPr>
        </p:nvGraphicFramePr>
        <p:xfrm>
          <a:off x="1712794" y="4135272"/>
          <a:ext cx="9601200" cy="2281527"/>
        </p:xfrm>
        <a:graphic>
          <a:graphicData uri="http://schemas.openxmlformats.org/drawingml/2006/table">
            <a:tbl>
              <a:tblPr firstRow="1" bandRow="1">
                <a:tableStyleId>{5940675A-B579-460E-94D1-54222C63F5DA}</a:tableStyleId>
              </a:tblPr>
              <a:tblGrid>
                <a:gridCol w="2400300">
                  <a:extLst>
                    <a:ext uri="{9D8B030D-6E8A-4147-A177-3AD203B41FA5}">
                      <a16:colId xmlns:a16="http://schemas.microsoft.com/office/drawing/2014/main" val="2489040589"/>
                    </a:ext>
                  </a:extLst>
                </a:gridCol>
                <a:gridCol w="2400300">
                  <a:extLst>
                    <a:ext uri="{9D8B030D-6E8A-4147-A177-3AD203B41FA5}">
                      <a16:colId xmlns:a16="http://schemas.microsoft.com/office/drawing/2014/main" val="3734568975"/>
                    </a:ext>
                  </a:extLst>
                </a:gridCol>
                <a:gridCol w="2400300">
                  <a:extLst>
                    <a:ext uri="{9D8B030D-6E8A-4147-A177-3AD203B41FA5}">
                      <a16:colId xmlns:a16="http://schemas.microsoft.com/office/drawing/2014/main" val="2755753345"/>
                    </a:ext>
                  </a:extLst>
                </a:gridCol>
                <a:gridCol w="2400300">
                  <a:extLst>
                    <a:ext uri="{9D8B030D-6E8A-4147-A177-3AD203B41FA5}">
                      <a16:colId xmlns:a16="http://schemas.microsoft.com/office/drawing/2014/main" val="2814032658"/>
                    </a:ext>
                  </a:extLst>
                </a:gridCol>
              </a:tblGrid>
              <a:tr h="1910687">
                <a:tc>
                  <a:txBody>
                    <a:bodyPr/>
                    <a:lstStyle/>
                    <a:p>
                      <a:pPr algn="ctr">
                        <a:lnSpc>
                          <a:spcPct val="107000"/>
                        </a:lnSpc>
                        <a:spcAft>
                          <a:spcPts val="800"/>
                        </a:spcAft>
                      </a:pPr>
                      <a:endPar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0254572"/>
                  </a:ext>
                </a:extLst>
              </a:tr>
              <a:tr h="370840">
                <a:tc>
                  <a:txBody>
                    <a:bodyPr/>
                    <a:lstStyle/>
                    <a:p>
                      <a:pPr algn="ctr">
                        <a:lnSpc>
                          <a:spcPct val="107000"/>
                        </a:lnSpc>
                        <a:spcAft>
                          <a:spcPts val="800"/>
                        </a:spcAft>
                      </a:pPr>
                      <a:r>
                        <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rPr>
                        <a:t>into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a:solidFill>
                            <a:srgbClr val="333333"/>
                          </a:solidFill>
                          <a:effectLst/>
                          <a:latin typeface="Libre Franklin" pitchFamily="2" charset="0"/>
                          <a:ea typeface="Calibri" panose="020F0502020204030204" pitchFamily="34" charset="0"/>
                          <a:cs typeface="Times New Roman" panose="02020603050405020304" pitchFamily="18" charset="0"/>
                        </a:rPr>
                        <a:t>out of</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a:solidFill>
                            <a:srgbClr val="333333"/>
                          </a:solidFill>
                          <a:effectLst/>
                          <a:latin typeface="Libre Franklin" pitchFamily="2" charset="0"/>
                          <a:ea typeface="Calibri" panose="020F0502020204030204" pitchFamily="34" charset="0"/>
                          <a:cs typeface="Times New Roman" panose="02020603050405020304" pitchFamily="18" charset="0"/>
                        </a:rPr>
                        <a:t>get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rPr>
                        <a:t>give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9235191"/>
                  </a:ext>
                </a:extLst>
              </a:tr>
            </a:tbl>
          </a:graphicData>
        </a:graphic>
      </p:graphicFrame>
      <p:pic>
        <p:nvPicPr>
          <p:cNvPr id="20" name="Picture 19">
            <a:extLst>
              <a:ext uri="{FF2B5EF4-FFF2-40B4-BE49-F238E27FC236}">
                <a16:creationId xmlns:a16="http://schemas.microsoft.com/office/drawing/2014/main" id="{9C8B9A11-A178-4C88-93E0-CAF35FA0C24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06822" y="4204742"/>
            <a:ext cx="1027430" cy="1587500"/>
          </a:xfrm>
          <a:prstGeom prst="rect">
            <a:avLst/>
          </a:prstGeom>
          <a:noFill/>
          <a:ln>
            <a:noFill/>
          </a:ln>
        </p:spPr>
      </p:pic>
      <p:pic>
        <p:nvPicPr>
          <p:cNvPr id="21" name="Picture 20">
            <a:extLst>
              <a:ext uri="{FF2B5EF4-FFF2-40B4-BE49-F238E27FC236}">
                <a16:creationId xmlns:a16="http://schemas.microsoft.com/office/drawing/2014/main" id="{9E82140C-DDA8-45E8-BD87-F038939CF2A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91324" y="4191407"/>
            <a:ext cx="1044575" cy="1614170"/>
          </a:xfrm>
          <a:prstGeom prst="rect">
            <a:avLst/>
          </a:prstGeom>
          <a:noFill/>
          <a:ln>
            <a:noFill/>
          </a:ln>
        </p:spPr>
      </p:pic>
      <p:pic>
        <p:nvPicPr>
          <p:cNvPr id="22" name="Picture 21">
            <a:extLst>
              <a:ext uri="{FF2B5EF4-FFF2-40B4-BE49-F238E27FC236}">
                <a16:creationId xmlns:a16="http://schemas.microsoft.com/office/drawing/2014/main" id="{E273FD3B-5038-4859-AA20-36CFCDE62BD2}"/>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23215" y="3991709"/>
            <a:ext cx="884555" cy="1958975"/>
          </a:xfrm>
          <a:prstGeom prst="rect">
            <a:avLst/>
          </a:prstGeom>
          <a:noFill/>
          <a:ln>
            <a:noFill/>
          </a:ln>
        </p:spPr>
      </p:pic>
      <p:pic>
        <p:nvPicPr>
          <p:cNvPr id="23" name="Picture 22">
            <a:extLst>
              <a:ext uri="{FF2B5EF4-FFF2-40B4-BE49-F238E27FC236}">
                <a16:creationId xmlns:a16="http://schemas.microsoft.com/office/drawing/2014/main" id="{6A6AFC53-76D6-4FBA-90DF-1821AB794517}"/>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600465" y="3990283"/>
            <a:ext cx="879475" cy="1948180"/>
          </a:xfrm>
          <a:prstGeom prst="rect">
            <a:avLst/>
          </a:prstGeom>
          <a:noFill/>
          <a:ln>
            <a:noFill/>
          </a:ln>
        </p:spPr>
      </p:pic>
    </p:spTree>
    <p:extLst>
      <p:ext uri="{BB962C8B-B14F-4D97-AF65-F5344CB8AC3E}">
        <p14:creationId xmlns:p14="http://schemas.microsoft.com/office/powerpoint/2010/main" val="3429118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F55EC113-889D-4C8E-8F9A-918B6DC712DE}"/>
              </a:ext>
            </a:extLst>
          </p:cNvPr>
          <p:cNvGraphicFramePr>
            <a:graphicFrameLocks noGrp="1"/>
          </p:cNvGraphicFramePr>
          <p:nvPr>
            <p:extLst>
              <p:ext uri="{D42A27DB-BD31-4B8C-83A1-F6EECF244321}">
                <p14:modId xmlns:p14="http://schemas.microsoft.com/office/powerpoint/2010/main" val="2588816870"/>
              </p:ext>
            </p:extLst>
          </p:nvPr>
        </p:nvGraphicFramePr>
        <p:xfrm>
          <a:off x="7601807" y="2306471"/>
          <a:ext cx="2456597" cy="1408070"/>
        </p:xfrm>
        <a:graphic>
          <a:graphicData uri="http://schemas.openxmlformats.org/drawingml/2006/table">
            <a:tbl>
              <a:tblPr firstRow="1" bandRow="1">
                <a:tableStyleId>{5940675A-B579-460E-94D1-54222C63F5DA}</a:tableStyleId>
              </a:tblPr>
              <a:tblGrid>
                <a:gridCol w="1207826">
                  <a:extLst>
                    <a:ext uri="{9D8B030D-6E8A-4147-A177-3AD203B41FA5}">
                      <a16:colId xmlns:a16="http://schemas.microsoft.com/office/drawing/2014/main" val="3901118633"/>
                    </a:ext>
                  </a:extLst>
                </a:gridCol>
                <a:gridCol w="1248771">
                  <a:extLst>
                    <a:ext uri="{9D8B030D-6E8A-4147-A177-3AD203B41FA5}">
                      <a16:colId xmlns:a16="http://schemas.microsoft.com/office/drawing/2014/main" val="522317573"/>
                    </a:ext>
                  </a:extLst>
                </a:gridCol>
              </a:tblGrid>
              <a:tr h="1037230">
                <a:tc>
                  <a:txBody>
                    <a:bodyPr/>
                    <a:lstStyle/>
                    <a:p>
                      <a:pPr algn="ctr">
                        <a:lnSpc>
                          <a:spcPct val="107000"/>
                        </a:lnSpc>
                        <a:spcAft>
                          <a:spcPts val="800"/>
                        </a:spcAft>
                      </a:pPr>
                      <a:endPar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0054684"/>
                  </a:ext>
                </a:extLst>
              </a:tr>
              <a:tr h="370840">
                <a:tc>
                  <a:txBody>
                    <a:bodyPr/>
                    <a:lstStyle/>
                    <a:p>
                      <a:pPr algn="ctr">
                        <a:lnSpc>
                          <a:spcPct val="107000"/>
                        </a:lnSpc>
                        <a:spcAft>
                          <a:spcPts val="800"/>
                        </a:spcAft>
                      </a:pPr>
                      <a:r>
                        <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rPr>
                        <a:t>protection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rPr>
                        <a:t>water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12128511"/>
                  </a:ext>
                </a:extLst>
              </a:tr>
            </a:tbl>
          </a:graphicData>
        </a:graphic>
      </p:graphicFrame>
      <p:graphicFrame>
        <p:nvGraphicFramePr>
          <p:cNvPr id="13" name="Table 12">
            <a:extLst>
              <a:ext uri="{FF2B5EF4-FFF2-40B4-BE49-F238E27FC236}">
                <a16:creationId xmlns:a16="http://schemas.microsoft.com/office/drawing/2014/main" id="{ECB8F15D-A875-47B3-90F2-E13BF8D59EEB}"/>
              </a:ext>
            </a:extLst>
          </p:cNvPr>
          <p:cNvGraphicFramePr>
            <a:graphicFrameLocks noGrp="1"/>
          </p:cNvGraphicFramePr>
          <p:nvPr>
            <p:extLst>
              <p:ext uri="{D42A27DB-BD31-4B8C-83A1-F6EECF244321}">
                <p14:modId xmlns:p14="http://schemas.microsoft.com/office/powerpoint/2010/main" val="638369165"/>
              </p:ext>
            </p:extLst>
          </p:nvPr>
        </p:nvGraphicFramePr>
        <p:xfrm>
          <a:off x="1337480" y="2326944"/>
          <a:ext cx="4496937" cy="1346655"/>
        </p:xfrm>
        <a:graphic>
          <a:graphicData uri="http://schemas.openxmlformats.org/drawingml/2006/table">
            <a:tbl>
              <a:tblPr firstRow="1" bandRow="1">
                <a:tableStyleId>{5940675A-B579-460E-94D1-54222C63F5DA}</a:tableStyleId>
              </a:tblPr>
              <a:tblGrid>
                <a:gridCol w="1012825">
                  <a:extLst>
                    <a:ext uri="{9D8B030D-6E8A-4147-A177-3AD203B41FA5}">
                      <a16:colId xmlns:a16="http://schemas.microsoft.com/office/drawing/2014/main" val="98094722"/>
                    </a:ext>
                  </a:extLst>
                </a:gridCol>
                <a:gridCol w="1134362">
                  <a:extLst>
                    <a:ext uri="{9D8B030D-6E8A-4147-A177-3AD203B41FA5}">
                      <a16:colId xmlns:a16="http://schemas.microsoft.com/office/drawing/2014/main" val="872661373"/>
                    </a:ext>
                  </a:extLst>
                </a:gridCol>
                <a:gridCol w="1174875">
                  <a:extLst>
                    <a:ext uri="{9D8B030D-6E8A-4147-A177-3AD203B41FA5}">
                      <a16:colId xmlns:a16="http://schemas.microsoft.com/office/drawing/2014/main" val="2676784128"/>
                    </a:ext>
                  </a:extLst>
                </a:gridCol>
                <a:gridCol w="1174875">
                  <a:extLst>
                    <a:ext uri="{9D8B030D-6E8A-4147-A177-3AD203B41FA5}">
                      <a16:colId xmlns:a16="http://schemas.microsoft.com/office/drawing/2014/main" val="2689559378"/>
                    </a:ext>
                  </a:extLst>
                </a:gridCol>
              </a:tblGrid>
              <a:tr h="975815">
                <a:tc>
                  <a:txBody>
                    <a:bodyPr/>
                    <a:lstStyle/>
                    <a:p>
                      <a:pPr algn="ctr">
                        <a:lnSpc>
                          <a:spcPct val="107000"/>
                        </a:lnSpc>
                        <a:spcAft>
                          <a:spcPts val="800"/>
                        </a:spcAft>
                      </a:pPr>
                      <a:endParaRPr lang="en-US" sz="11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11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11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11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6892295"/>
                  </a:ext>
                </a:extLst>
              </a:tr>
              <a:tr h="370840">
                <a:tc>
                  <a:txBody>
                    <a:bodyPr/>
                    <a:lstStyle/>
                    <a:p>
                      <a:pPr algn="ctr">
                        <a:lnSpc>
                          <a:spcPct val="107000"/>
                        </a:lnSpc>
                        <a:spcAft>
                          <a:spcPts val="800"/>
                        </a:spcAft>
                      </a:pPr>
                      <a:r>
                        <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rPr>
                        <a:t>woman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rPr>
                        <a:t>man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rPr>
                        <a:t>container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chair</a:t>
                      </a:r>
                    </a:p>
                  </a:txBody>
                  <a:tcPr marL="68580" marR="68580" marT="0" marB="0" anchor="ctr"/>
                </a:tc>
                <a:extLst>
                  <a:ext uri="{0D108BD9-81ED-4DB2-BD59-A6C34878D82A}">
                    <a16:rowId xmlns:a16="http://schemas.microsoft.com/office/drawing/2014/main" val="988727184"/>
                  </a:ext>
                </a:extLst>
              </a:tr>
            </a:tbl>
          </a:graphicData>
        </a:graphic>
      </p:graphicFrame>
      <p:sp>
        <p:nvSpPr>
          <p:cNvPr id="2" name="Title 1">
            <a:extLst>
              <a:ext uri="{FF2B5EF4-FFF2-40B4-BE49-F238E27FC236}">
                <a16:creationId xmlns:a16="http://schemas.microsoft.com/office/drawing/2014/main" id="{C150B7F2-2B4B-4F4D-B4D9-6E7A7E32C2D4}"/>
              </a:ext>
            </a:extLst>
          </p:cNvPr>
          <p:cNvSpPr>
            <a:spLocks noGrp="1"/>
          </p:cNvSpPr>
          <p:nvPr>
            <p:ph type="title"/>
          </p:nvPr>
        </p:nvSpPr>
        <p:spPr/>
        <p:txBody>
          <a:bodyPr/>
          <a:lstStyle/>
          <a:p>
            <a:r>
              <a:rPr lang="en-US" dirty="0"/>
              <a:t>Building new concepts by superimposing basic concepts:</a:t>
            </a:r>
          </a:p>
        </p:txBody>
      </p:sp>
      <p:graphicFrame>
        <p:nvGraphicFramePr>
          <p:cNvPr id="15" name="Table 14">
            <a:extLst>
              <a:ext uri="{FF2B5EF4-FFF2-40B4-BE49-F238E27FC236}">
                <a16:creationId xmlns:a16="http://schemas.microsoft.com/office/drawing/2014/main" id="{BF44200D-5FDA-4A6D-8D89-D1A12A64EF29}"/>
              </a:ext>
            </a:extLst>
          </p:cNvPr>
          <p:cNvGraphicFramePr>
            <a:graphicFrameLocks noGrp="1"/>
          </p:cNvGraphicFramePr>
          <p:nvPr>
            <p:extLst>
              <p:ext uri="{D42A27DB-BD31-4B8C-83A1-F6EECF244321}">
                <p14:modId xmlns:p14="http://schemas.microsoft.com/office/powerpoint/2010/main" val="2816887090"/>
              </p:ext>
            </p:extLst>
          </p:nvPr>
        </p:nvGraphicFramePr>
        <p:xfrm>
          <a:off x="1712794" y="4135272"/>
          <a:ext cx="9601200" cy="2281527"/>
        </p:xfrm>
        <a:graphic>
          <a:graphicData uri="http://schemas.openxmlformats.org/drawingml/2006/table">
            <a:tbl>
              <a:tblPr firstRow="1" bandRow="1">
                <a:tableStyleId>{5940675A-B579-460E-94D1-54222C63F5DA}</a:tableStyleId>
              </a:tblPr>
              <a:tblGrid>
                <a:gridCol w="2400300">
                  <a:extLst>
                    <a:ext uri="{9D8B030D-6E8A-4147-A177-3AD203B41FA5}">
                      <a16:colId xmlns:a16="http://schemas.microsoft.com/office/drawing/2014/main" val="2489040589"/>
                    </a:ext>
                  </a:extLst>
                </a:gridCol>
                <a:gridCol w="2400300">
                  <a:extLst>
                    <a:ext uri="{9D8B030D-6E8A-4147-A177-3AD203B41FA5}">
                      <a16:colId xmlns:a16="http://schemas.microsoft.com/office/drawing/2014/main" val="3734568975"/>
                    </a:ext>
                  </a:extLst>
                </a:gridCol>
                <a:gridCol w="2400300">
                  <a:extLst>
                    <a:ext uri="{9D8B030D-6E8A-4147-A177-3AD203B41FA5}">
                      <a16:colId xmlns:a16="http://schemas.microsoft.com/office/drawing/2014/main" val="2755753345"/>
                    </a:ext>
                  </a:extLst>
                </a:gridCol>
                <a:gridCol w="2400300">
                  <a:extLst>
                    <a:ext uri="{9D8B030D-6E8A-4147-A177-3AD203B41FA5}">
                      <a16:colId xmlns:a16="http://schemas.microsoft.com/office/drawing/2014/main" val="2814032658"/>
                    </a:ext>
                  </a:extLst>
                </a:gridCol>
              </a:tblGrid>
              <a:tr h="1910687">
                <a:tc>
                  <a:txBody>
                    <a:bodyPr/>
                    <a:lstStyle/>
                    <a:p>
                      <a:pPr algn="ctr">
                        <a:lnSpc>
                          <a:spcPct val="107000"/>
                        </a:lnSpc>
                        <a:spcAft>
                          <a:spcPts val="800"/>
                        </a:spcAft>
                      </a:pPr>
                      <a:endPar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0254572"/>
                  </a:ext>
                </a:extLst>
              </a:tr>
              <a:tr h="370840">
                <a:tc>
                  <a:txBody>
                    <a:bodyPr/>
                    <a:lstStyle/>
                    <a:p>
                      <a:pPr algn="ctr">
                        <a:lnSpc>
                          <a:spcPct val="107000"/>
                        </a:lnSpc>
                        <a:spcAft>
                          <a:spcPts val="800"/>
                        </a:spcAft>
                      </a:pPr>
                      <a:r>
                        <a:rPr lang="en-US" sz="1600">
                          <a:solidFill>
                            <a:srgbClr val="333333"/>
                          </a:solidFill>
                          <a:effectLst/>
                          <a:latin typeface="Libre Franklin" pitchFamily="2" charset="0"/>
                          <a:ea typeface="Calibri" panose="020F0502020204030204" pitchFamily="34" charset="0"/>
                          <a:cs typeface="Times New Roman" panose="02020603050405020304" pitchFamily="18" charset="0"/>
                        </a:rPr>
                        <a:t>mother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a:solidFill>
                            <a:srgbClr val="333333"/>
                          </a:solidFill>
                          <a:effectLst/>
                          <a:latin typeface="Libre Franklin" pitchFamily="2" charset="0"/>
                          <a:ea typeface="Calibri" panose="020F0502020204030204" pitchFamily="34" charset="0"/>
                          <a:cs typeface="Times New Roman" panose="02020603050405020304" pitchFamily="18" charset="0"/>
                        </a:rPr>
                        <a:t>father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a:solidFill>
                            <a:srgbClr val="333333"/>
                          </a:solidFill>
                          <a:effectLst/>
                          <a:latin typeface="Libre Franklin" pitchFamily="2" charset="0"/>
                          <a:ea typeface="Calibri" panose="020F0502020204030204" pitchFamily="34" charset="0"/>
                          <a:cs typeface="Times New Roman" panose="02020603050405020304" pitchFamily="18" charset="0"/>
                        </a:rPr>
                        <a:t>bath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rPr>
                        <a:t>toilet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9235191"/>
                  </a:ext>
                </a:extLst>
              </a:tr>
            </a:tbl>
          </a:graphicData>
        </a:graphic>
      </p:graphicFrame>
      <p:pic>
        <p:nvPicPr>
          <p:cNvPr id="19" name="Picture 18">
            <a:extLst>
              <a:ext uri="{FF2B5EF4-FFF2-40B4-BE49-F238E27FC236}">
                <a16:creationId xmlns:a16="http://schemas.microsoft.com/office/drawing/2014/main" id="{2568A857-A81E-4455-9EAF-AAFBC47F751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4608" y="4407128"/>
            <a:ext cx="589280" cy="1305560"/>
          </a:xfrm>
          <a:prstGeom prst="rect">
            <a:avLst/>
          </a:prstGeom>
          <a:noFill/>
          <a:ln>
            <a:noFill/>
          </a:ln>
        </p:spPr>
      </p:pic>
      <p:pic>
        <p:nvPicPr>
          <p:cNvPr id="24" name="Picture 23">
            <a:extLst>
              <a:ext uri="{FF2B5EF4-FFF2-40B4-BE49-F238E27FC236}">
                <a16:creationId xmlns:a16="http://schemas.microsoft.com/office/drawing/2014/main" id="{FE723E15-03C0-494B-822F-837126C86C0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6789" y="4471234"/>
            <a:ext cx="605155" cy="1341120"/>
          </a:xfrm>
          <a:prstGeom prst="rect">
            <a:avLst/>
          </a:prstGeom>
          <a:noFill/>
          <a:ln>
            <a:noFill/>
          </a:ln>
        </p:spPr>
      </p:pic>
      <p:pic>
        <p:nvPicPr>
          <p:cNvPr id="25" name="Picture 24">
            <a:extLst>
              <a:ext uri="{FF2B5EF4-FFF2-40B4-BE49-F238E27FC236}">
                <a16:creationId xmlns:a16="http://schemas.microsoft.com/office/drawing/2014/main" id="{10900549-470C-4B17-81B7-390A2E0C957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4649" y="4212040"/>
            <a:ext cx="722630" cy="1600200"/>
          </a:xfrm>
          <a:prstGeom prst="rect">
            <a:avLst/>
          </a:prstGeom>
          <a:noFill/>
          <a:ln>
            <a:noFill/>
          </a:ln>
        </p:spPr>
      </p:pic>
      <p:pic>
        <p:nvPicPr>
          <p:cNvPr id="26" name="Picture 25">
            <a:extLst>
              <a:ext uri="{FF2B5EF4-FFF2-40B4-BE49-F238E27FC236}">
                <a16:creationId xmlns:a16="http://schemas.microsoft.com/office/drawing/2014/main" id="{39D2FD5A-64EC-4DB5-8A99-2AAA23119F9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43330" y="4321251"/>
            <a:ext cx="648335" cy="1436370"/>
          </a:xfrm>
          <a:prstGeom prst="rect">
            <a:avLst/>
          </a:prstGeom>
          <a:noFill/>
          <a:ln>
            <a:noFill/>
          </a:ln>
        </p:spPr>
      </p:pic>
      <p:pic>
        <p:nvPicPr>
          <p:cNvPr id="28" name="Picture 27">
            <a:extLst>
              <a:ext uri="{FF2B5EF4-FFF2-40B4-BE49-F238E27FC236}">
                <a16:creationId xmlns:a16="http://schemas.microsoft.com/office/drawing/2014/main" id="{6114E88A-9F84-426A-900A-ECC9A4A93B8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713350" y="1919069"/>
            <a:ext cx="391795" cy="1532255"/>
          </a:xfrm>
          <a:prstGeom prst="rect">
            <a:avLst/>
          </a:prstGeom>
          <a:noFill/>
          <a:ln>
            <a:noFill/>
          </a:ln>
        </p:spPr>
      </p:pic>
      <p:pic>
        <p:nvPicPr>
          <p:cNvPr id="29" name="Picture 28">
            <a:extLst>
              <a:ext uri="{FF2B5EF4-FFF2-40B4-BE49-F238E27FC236}">
                <a16:creationId xmlns:a16="http://schemas.microsoft.com/office/drawing/2014/main" id="{418CECC3-C89B-47F1-8252-BD3E7154FD4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92146" y="1909067"/>
            <a:ext cx="400685" cy="1565910"/>
          </a:xfrm>
          <a:prstGeom prst="rect">
            <a:avLst/>
          </a:prstGeom>
          <a:noFill/>
          <a:ln>
            <a:noFill/>
          </a:ln>
        </p:spPr>
      </p:pic>
      <p:pic>
        <p:nvPicPr>
          <p:cNvPr id="30" name="Picture 29">
            <a:extLst>
              <a:ext uri="{FF2B5EF4-FFF2-40B4-BE49-F238E27FC236}">
                <a16:creationId xmlns:a16="http://schemas.microsoft.com/office/drawing/2014/main" id="{77904205-3727-485A-946C-89002BD697B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27039" y="1898149"/>
            <a:ext cx="765810" cy="1697355"/>
          </a:xfrm>
          <a:prstGeom prst="rect">
            <a:avLst/>
          </a:prstGeom>
          <a:noFill/>
          <a:ln>
            <a:noFill/>
          </a:ln>
        </p:spPr>
      </p:pic>
      <p:pic>
        <p:nvPicPr>
          <p:cNvPr id="31" name="Picture 30">
            <a:extLst>
              <a:ext uri="{FF2B5EF4-FFF2-40B4-BE49-F238E27FC236}">
                <a16:creationId xmlns:a16="http://schemas.microsoft.com/office/drawing/2014/main" id="{3109BFDF-D122-4183-B496-5AE096AC252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082876" y="1991596"/>
            <a:ext cx="678192" cy="1502395"/>
          </a:xfrm>
          <a:prstGeom prst="rect">
            <a:avLst/>
          </a:prstGeom>
          <a:noFill/>
          <a:ln>
            <a:noFill/>
          </a:ln>
        </p:spPr>
      </p:pic>
      <p:pic>
        <p:nvPicPr>
          <p:cNvPr id="32" name="Picture 31">
            <a:extLst>
              <a:ext uri="{FF2B5EF4-FFF2-40B4-BE49-F238E27FC236}">
                <a16:creationId xmlns:a16="http://schemas.microsoft.com/office/drawing/2014/main" id="{82105025-A0B3-404B-9E80-891AAD98F111}"/>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42128" y="1883854"/>
            <a:ext cx="414015" cy="1618497"/>
          </a:xfrm>
          <a:prstGeom prst="rect">
            <a:avLst/>
          </a:prstGeom>
          <a:noFill/>
          <a:ln>
            <a:noFill/>
          </a:ln>
        </p:spPr>
      </p:pic>
      <p:pic>
        <p:nvPicPr>
          <p:cNvPr id="33" name="Picture 32">
            <a:extLst>
              <a:ext uri="{FF2B5EF4-FFF2-40B4-BE49-F238E27FC236}">
                <a16:creationId xmlns:a16="http://schemas.microsoft.com/office/drawing/2014/main" id="{C383DBE9-8FDE-4827-9451-45171B7EBAD3}"/>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79590" y="1942446"/>
            <a:ext cx="565785" cy="1253490"/>
          </a:xfrm>
          <a:prstGeom prst="rect">
            <a:avLst/>
          </a:prstGeom>
          <a:noFill/>
          <a:ln>
            <a:noFill/>
          </a:ln>
        </p:spPr>
      </p:pic>
    </p:spTree>
    <p:extLst>
      <p:ext uri="{BB962C8B-B14F-4D97-AF65-F5344CB8AC3E}">
        <p14:creationId xmlns:p14="http://schemas.microsoft.com/office/powerpoint/2010/main" val="977073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F55EC113-889D-4C8E-8F9A-918B6DC712DE}"/>
              </a:ext>
            </a:extLst>
          </p:cNvPr>
          <p:cNvGraphicFramePr>
            <a:graphicFrameLocks noGrp="1"/>
          </p:cNvGraphicFramePr>
          <p:nvPr>
            <p:extLst>
              <p:ext uri="{D42A27DB-BD31-4B8C-83A1-F6EECF244321}">
                <p14:modId xmlns:p14="http://schemas.microsoft.com/office/powerpoint/2010/main" val="161787451"/>
              </p:ext>
            </p:extLst>
          </p:nvPr>
        </p:nvGraphicFramePr>
        <p:xfrm>
          <a:off x="7601807" y="2306471"/>
          <a:ext cx="1207826" cy="1408070"/>
        </p:xfrm>
        <a:graphic>
          <a:graphicData uri="http://schemas.openxmlformats.org/drawingml/2006/table">
            <a:tbl>
              <a:tblPr firstRow="1" bandRow="1">
                <a:tableStyleId>{5940675A-B579-460E-94D1-54222C63F5DA}</a:tableStyleId>
              </a:tblPr>
              <a:tblGrid>
                <a:gridCol w="1207826">
                  <a:extLst>
                    <a:ext uri="{9D8B030D-6E8A-4147-A177-3AD203B41FA5}">
                      <a16:colId xmlns:a16="http://schemas.microsoft.com/office/drawing/2014/main" val="3901118633"/>
                    </a:ext>
                  </a:extLst>
                </a:gridCol>
              </a:tblGrid>
              <a:tr h="1037230">
                <a:tc>
                  <a:txBody>
                    <a:bodyPr/>
                    <a:lstStyle/>
                    <a:p>
                      <a:pPr algn="ctr">
                        <a:lnSpc>
                          <a:spcPct val="107000"/>
                        </a:lnSpc>
                        <a:spcAft>
                          <a:spcPts val="800"/>
                        </a:spcAft>
                      </a:pPr>
                      <a:endPar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0054684"/>
                  </a:ext>
                </a:extLst>
              </a:tr>
              <a:tr h="370840">
                <a:tc>
                  <a:txBody>
                    <a:bodyPr/>
                    <a:lstStyle/>
                    <a:p>
                      <a:pPr algn="ctr">
                        <a:lnSpc>
                          <a:spcPct val="107000"/>
                        </a:lnSpc>
                        <a:spcAft>
                          <a:spcPts val="800"/>
                        </a:spcAft>
                      </a:pPr>
                      <a:r>
                        <a:rPr lang="en-US" sz="1600" dirty="0">
                          <a:solidFill>
                            <a:srgbClr val="333333"/>
                          </a:solidFill>
                          <a:effectLst/>
                          <a:latin typeface="Libre Franklin" pitchFamily="2" charset="0"/>
                          <a:ea typeface="Calibri" panose="020F0502020204030204" pitchFamily="34" charset="0"/>
                          <a:cs typeface="Times New Roman" panose="02020603050405020304" pitchFamily="18" charset="0"/>
                        </a:rPr>
                        <a:t>feeling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12128511"/>
                  </a:ext>
                </a:extLst>
              </a:tr>
            </a:tbl>
          </a:graphicData>
        </a:graphic>
      </p:graphicFrame>
      <p:graphicFrame>
        <p:nvGraphicFramePr>
          <p:cNvPr id="13" name="Table 12">
            <a:extLst>
              <a:ext uri="{FF2B5EF4-FFF2-40B4-BE49-F238E27FC236}">
                <a16:creationId xmlns:a16="http://schemas.microsoft.com/office/drawing/2014/main" id="{ECB8F15D-A875-47B3-90F2-E13BF8D59EEB}"/>
              </a:ext>
            </a:extLst>
          </p:cNvPr>
          <p:cNvGraphicFramePr>
            <a:graphicFrameLocks noGrp="1"/>
          </p:cNvGraphicFramePr>
          <p:nvPr>
            <p:extLst>
              <p:ext uri="{D42A27DB-BD31-4B8C-83A1-F6EECF244321}">
                <p14:modId xmlns:p14="http://schemas.microsoft.com/office/powerpoint/2010/main" val="375359840"/>
              </p:ext>
            </p:extLst>
          </p:nvPr>
        </p:nvGraphicFramePr>
        <p:xfrm>
          <a:off x="1337480" y="2326944"/>
          <a:ext cx="4496937" cy="1346655"/>
        </p:xfrm>
        <a:graphic>
          <a:graphicData uri="http://schemas.openxmlformats.org/drawingml/2006/table">
            <a:tbl>
              <a:tblPr firstRow="1" bandRow="1">
                <a:tableStyleId>{5940675A-B579-460E-94D1-54222C63F5DA}</a:tableStyleId>
              </a:tblPr>
              <a:tblGrid>
                <a:gridCol w="1012825">
                  <a:extLst>
                    <a:ext uri="{9D8B030D-6E8A-4147-A177-3AD203B41FA5}">
                      <a16:colId xmlns:a16="http://schemas.microsoft.com/office/drawing/2014/main" val="98094722"/>
                    </a:ext>
                  </a:extLst>
                </a:gridCol>
                <a:gridCol w="1134362">
                  <a:extLst>
                    <a:ext uri="{9D8B030D-6E8A-4147-A177-3AD203B41FA5}">
                      <a16:colId xmlns:a16="http://schemas.microsoft.com/office/drawing/2014/main" val="872661373"/>
                    </a:ext>
                  </a:extLst>
                </a:gridCol>
                <a:gridCol w="1174875">
                  <a:extLst>
                    <a:ext uri="{9D8B030D-6E8A-4147-A177-3AD203B41FA5}">
                      <a16:colId xmlns:a16="http://schemas.microsoft.com/office/drawing/2014/main" val="2676784128"/>
                    </a:ext>
                  </a:extLst>
                </a:gridCol>
                <a:gridCol w="1174875">
                  <a:extLst>
                    <a:ext uri="{9D8B030D-6E8A-4147-A177-3AD203B41FA5}">
                      <a16:colId xmlns:a16="http://schemas.microsoft.com/office/drawing/2014/main" val="2689559378"/>
                    </a:ext>
                  </a:extLst>
                </a:gridCol>
              </a:tblGrid>
              <a:tr h="975815">
                <a:tc>
                  <a:txBody>
                    <a:bodyPr/>
                    <a:lstStyle/>
                    <a:p>
                      <a:pPr algn="ctr">
                        <a:lnSpc>
                          <a:spcPct val="107000"/>
                        </a:lnSpc>
                        <a:spcAft>
                          <a:spcPts val="800"/>
                        </a:spcAft>
                      </a:pPr>
                      <a:endParaRPr lang="en-US" sz="11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11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11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n-US" sz="1100" dirty="0">
                        <a:solidFill>
                          <a:srgbClr val="333333"/>
                        </a:solidFill>
                        <a:effectLst/>
                        <a:latin typeface="Libre Franklin"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6892295"/>
                  </a:ext>
                </a:extLst>
              </a:tr>
              <a:tr h="370840">
                <a:tc>
                  <a:txBody>
                    <a:bodyPr/>
                    <a:lstStyle/>
                    <a:p>
                      <a:pPr algn="ct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upward</a:t>
                      </a:r>
                    </a:p>
                  </a:txBody>
                  <a:tcPr marL="68580" marR="68580" marT="0" marB="0" anchor="ctr"/>
                </a:tc>
                <a:tc>
                  <a:txBody>
                    <a:bodyPr/>
                    <a:lstStyle/>
                    <a:p>
                      <a:pPr algn="ct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downward</a:t>
                      </a:r>
                    </a:p>
                  </a:txBody>
                  <a:tcPr marL="68580" marR="68580" marT="0" marB="0" anchor="ctr"/>
                </a:tc>
                <a:tc>
                  <a:txBody>
                    <a:bodyPr/>
                    <a:lstStyle/>
                    <a:p>
                      <a:pPr algn="ct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positive</a:t>
                      </a:r>
                    </a:p>
                  </a:txBody>
                  <a:tcPr marL="68580" marR="68580" marT="0" marB="0" anchor="ctr"/>
                </a:tc>
                <a:tc>
                  <a:txBody>
                    <a:bodyPr/>
                    <a:lstStyle/>
                    <a:p>
                      <a:pPr algn="ct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negative</a:t>
                      </a:r>
                    </a:p>
                  </a:txBody>
                  <a:tcPr marL="68580" marR="68580" marT="0" marB="0" anchor="ctr"/>
                </a:tc>
                <a:extLst>
                  <a:ext uri="{0D108BD9-81ED-4DB2-BD59-A6C34878D82A}">
                    <a16:rowId xmlns:a16="http://schemas.microsoft.com/office/drawing/2014/main" val="988727184"/>
                  </a:ext>
                </a:extLst>
              </a:tr>
            </a:tbl>
          </a:graphicData>
        </a:graphic>
      </p:graphicFrame>
      <p:sp>
        <p:nvSpPr>
          <p:cNvPr id="2" name="Title 1">
            <a:extLst>
              <a:ext uri="{FF2B5EF4-FFF2-40B4-BE49-F238E27FC236}">
                <a16:creationId xmlns:a16="http://schemas.microsoft.com/office/drawing/2014/main" id="{C150B7F2-2B4B-4F4D-B4D9-6E7A7E32C2D4}"/>
              </a:ext>
            </a:extLst>
          </p:cNvPr>
          <p:cNvSpPr>
            <a:spLocks noGrp="1"/>
          </p:cNvSpPr>
          <p:nvPr>
            <p:ph type="title"/>
          </p:nvPr>
        </p:nvSpPr>
        <p:spPr/>
        <p:txBody>
          <a:bodyPr/>
          <a:lstStyle/>
          <a:p>
            <a:r>
              <a:rPr lang="en-US" dirty="0"/>
              <a:t>Building new concepts by stringing symbols together:</a:t>
            </a:r>
          </a:p>
        </p:txBody>
      </p:sp>
      <p:graphicFrame>
        <p:nvGraphicFramePr>
          <p:cNvPr id="15" name="Table 14">
            <a:extLst>
              <a:ext uri="{FF2B5EF4-FFF2-40B4-BE49-F238E27FC236}">
                <a16:creationId xmlns:a16="http://schemas.microsoft.com/office/drawing/2014/main" id="{BF44200D-5FDA-4A6D-8D89-D1A12A64EF29}"/>
              </a:ext>
            </a:extLst>
          </p:cNvPr>
          <p:cNvGraphicFramePr>
            <a:graphicFrameLocks noGrp="1"/>
          </p:cNvGraphicFramePr>
          <p:nvPr>
            <p:extLst>
              <p:ext uri="{D42A27DB-BD31-4B8C-83A1-F6EECF244321}">
                <p14:modId xmlns:p14="http://schemas.microsoft.com/office/powerpoint/2010/main" val="3259858724"/>
              </p:ext>
            </p:extLst>
          </p:nvPr>
        </p:nvGraphicFramePr>
        <p:xfrm>
          <a:off x="1712794" y="4135272"/>
          <a:ext cx="9601200" cy="2281527"/>
        </p:xfrm>
        <a:graphic>
          <a:graphicData uri="http://schemas.openxmlformats.org/drawingml/2006/table">
            <a:tbl>
              <a:tblPr firstRow="1" bandRow="1">
                <a:tableStyleId>{5940675A-B579-460E-94D1-54222C63F5DA}</a:tableStyleId>
              </a:tblPr>
              <a:tblGrid>
                <a:gridCol w="2400300">
                  <a:extLst>
                    <a:ext uri="{9D8B030D-6E8A-4147-A177-3AD203B41FA5}">
                      <a16:colId xmlns:a16="http://schemas.microsoft.com/office/drawing/2014/main" val="2489040589"/>
                    </a:ext>
                  </a:extLst>
                </a:gridCol>
                <a:gridCol w="2400300">
                  <a:extLst>
                    <a:ext uri="{9D8B030D-6E8A-4147-A177-3AD203B41FA5}">
                      <a16:colId xmlns:a16="http://schemas.microsoft.com/office/drawing/2014/main" val="3734568975"/>
                    </a:ext>
                  </a:extLst>
                </a:gridCol>
                <a:gridCol w="2400300">
                  <a:extLst>
                    <a:ext uri="{9D8B030D-6E8A-4147-A177-3AD203B41FA5}">
                      <a16:colId xmlns:a16="http://schemas.microsoft.com/office/drawing/2014/main" val="2755753345"/>
                    </a:ext>
                  </a:extLst>
                </a:gridCol>
                <a:gridCol w="2400300">
                  <a:extLst>
                    <a:ext uri="{9D8B030D-6E8A-4147-A177-3AD203B41FA5}">
                      <a16:colId xmlns:a16="http://schemas.microsoft.com/office/drawing/2014/main" val="2814032658"/>
                    </a:ext>
                  </a:extLst>
                </a:gridCol>
              </a:tblGrid>
              <a:tr h="1910687">
                <a:tc>
                  <a:txBody>
                    <a:bodyPr/>
                    <a:lstStyle/>
                    <a:p>
                      <a:pPr algn="ct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0254572"/>
                  </a:ext>
                </a:extLst>
              </a:tr>
              <a:tr h="370840">
                <a:tc>
                  <a:txBody>
                    <a:bodyPr/>
                    <a:lstStyle/>
                    <a:p>
                      <a:pPr algn="ct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happy</a:t>
                      </a:r>
                    </a:p>
                  </a:txBody>
                  <a:tcPr marL="68580" marR="68580" marT="0" marB="0" anchor="ctr"/>
                </a:tc>
                <a:tc>
                  <a:txBody>
                    <a:bodyPr/>
                    <a:lstStyle/>
                    <a:p>
                      <a:pPr algn="ct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sad</a:t>
                      </a:r>
                    </a:p>
                  </a:txBody>
                  <a:tcPr marL="68580" marR="68580" marT="0" marB="0" anchor="ctr"/>
                </a:tc>
                <a:tc>
                  <a:txBody>
                    <a:bodyPr/>
                    <a:lstStyle/>
                    <a:p>
                      <a:pPr algn="ct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good</a:t>
                      </a:r>
                    </a:p>
                  </a:txBody>
                  <a:tcPr marL="68580" marR="68580" marT="0" marB="0" anchor="ctr"/>
                </a:tc>
                <a:tc>
                  <a:txBody>
                    <a:bodyPr/>
                    <a:lstStyle/>
                    <a:p>
                      <a:pPr algn="ct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bad</a:t>
                      </a:r>
                    </a:p>
                  </a:txBody>
                  <a:tcPr marL="68580" marR="68580" marT="0" marB="0" anchor="ctr"/>
                </a:tc>
                <a:extLst>
                  <a:ext uri="{0D108BD9-81ED-4DB2-BD59-A6C34878D82A}">
                    <a16:rowId xmlns:a16="http://schemas.microsoft.com/office/drawing/2014/main" val="2689235191"/>
                  </a:ext>
                </a:extLst>
              </a:tr>
            </a:tbl>
          </a:graphicData>
        </a:graphic>
      </p:graphicFrame>
      <p:pic>
        <p:nvPicPr>
          <p:cNvPr id="16" name="Picture 15">
            <a:extLst>
              <a:ext uri="{FF2B5EF4-FFF2-40B4-BE49-F238E27FC236}">
                <a16:creationId xmlns:a16="http://schemas.microsoft.com/office/drawing/2014/main" id="{CAF5239F-C110-46EB-A212-64DED137B1B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6806" y="4289202"/>
            <a:ext cx="1037590" cy="1391285"/>
          </a:xfrm>
          <a:prstGeom prst="rect">
            <a:avLst/>
          </a:prstGeom>
          <a:noFill/>
          <a:ln>
            <a:noFill/>
          </a:ln>
        </p:spPr>
      </p:pic>
      <p:pic>
        <p:nvPicPr>
          <p:cNvPr id="17" name="Picture 16">
            <a:extLst>
              <a:ext uri="{FF2B5EF4-FFF2-40B4-BE49-F238E27FC236}">
                <a16:creationId xmlns:a16="http://schemas.microsoft.com/office/drawing/2014/main" id="{30F5C942-1023-43A4-9B51-B94FE04F6A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3724" y="4295542"/>
            <a:ext cx="1068705" cy="1433195"/>
          </a:xfrm>
          <a:prstGeom prst="rect">
            <a:avLst/>
          </a:prstGeom>
          <a:noFill/>
          <a:ln>
            <a:noFill/>
          </a:ln>
        </p:spPr>
      </p:pic>
      <p:pic>
        <p:nvPicPr>
          <p:cNvPr id="18" name="Picture 17">
            <a:extLst>
              <a:ext uri="{FF2B5EF4-FFF2-40B4-BE49-F238E27FC236}">
                <a16:creationId xmlns:a16="http://schemas.microsoft.com/office/drawing/2014/main" id="{CF7AE25B-11BF-4D81-8202-8FA4C8ED91D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0466" y="4282690"/>
            <a:ext cx="1334770" cy="1417955"/>
          </a:xfrm>
          <a:prstGeom prst="rect">
            <a:avLst/>
          </a:prstGeom>
          <a:noFill/>
          <a:ln>
            <a:noFill/>
          </a:ln>
        </p:spPr>
      </p:pic>
      <p:grpSp>
        <p:nvGrpSpPr>
          <p:cNvPr id="5" name="Graphic 3">
            <a:extLst>
              <a:ext uri="{FF2B5EF4-FFF2-40B4-BE49-F238E27FC236}">
                <a16:creationId xmlns:a16="http://schemas.microsoft.com/office/drawing/2014/main" id="{44DF45F1-1723-4823-99A4-149B07B98E78}"/>
              </a:ext>
            </a:extLst>
          </p:cNvPr>
          <p:cNvGrpSpPr/>
          <p:nvPr/>
        </p:nvGrpSpPr>
        <p:grpSpPr>
          <a:xfrm>
            <a:off x="9415376" y="4858222"/>
            <a:ext cx="1161150" cy="573587"/>
            <a:chOff x="4270168" y="3022598"/>
            <a:chExt cx="3258601" cy="1609688"/>
          </a:xfrm>
          <a:noFill/>
        </p:grpSpPr>
        <p:sp>
          <p:nvSpPr>
            <p:cNvPr id="6" name="Freeform: Shape 5">
              <a:extLst>
                <a:ext uri="{FF2B5EF4-FFF2-40B4-BE49-F238E27FC236}">
                  <a16:creationId xmlns:a16="http://schemas.microsoft.com/office/drawing/2014/main" id="{EC21E680-152C-49EE-A457-D4CC5B91232B}"/>
                </a:ext>
              </a:extLst>
            </p:cNvPr>
            <p:cNvSpPr/>
            <p:nvPr/>
          </p:nvSpPr>
          <p:spPr>
            <a:xfrm>
              <a:off x="4283433" y="3427266"/>
              <a:ext cx="807042" cy="1205020"/>
            </a:xfrm>
            <a:custGeom>
              <a:avLst/>
              <a:gdLst>
                <a:gd name="connsiteX0" fmla="*/ 0 w 807042"/>
                <a:gd name="connsiteY0" fmla="*/ 0 h 1205020"/>
                <a:gd name="connsiteX1" fmla="*/ 807042 w 807042"/>
                <a:gd name="connsiteY1" fmla="*/ 1205020 h 1205020"/>
              </a:gdLst>
              <a:ahLst/>
              <a:cxnLst>
                <a:cxn ang="0">
                  <a:pos x="connsiteX0" y="connsiteY0"/>
                </a:cxn>
                <a:cxn ang="0">
                  <a:pos x="connsiteX1" y="connsiteY1"/>
                </a:cxn>
              </a:cxnLst>
              <a:rect l="l" t="t" r="r" b="b"/>
              <a:pathLst>
                <a:path w="807042" h="1205020">
                  <a:moveTo>
                    <a:pt x="0" y="0"/>
                  </a:moveTo>
                  <a:cubicBezTo>
                    <a:pt x="65109" y="507918"/>
                    <a:pt x="364399" y="954798"/>
                    <a:pt x="807042" y="1205020"/>
                  </a:cubicBezTo>
                </a:path>
              </a:pathLst>
            </a:custGeom>
            <a:noFill/>
            <a:ln w="31750" cap="rnd">
              <a:solidFill>
                <a:srgbClr val="000000"/>
              </a:solidFill>
              <a:prstDash val="solid"/>
              <a:round/>
            </a:ln>
          </p:spPr>
          <p:txBody>
            <a:bodyPr rtlCol="0" anchor="ctr"/>
            <a:lstStyle/>
            <a:p>
              <a:endParaRPr lang="en-US"/>
            </a:p>
          </p:txBody>
        </p:sp>
        <p:sp>
          <p:nvSpPr>
            <p:cNvPr id="7" name="Freeform: Shape 6">
              <a:extLst>
                <a:ext uri="{FF2B5EF4-FFF2-40B4-BE49-F238E27FC236}">
                  <a16:creationId xmlns:a16="http://schemas.microsoft.com/office/drawing/2014/main" id="{6A127B65-6FD9-418F-B439-5C64BAC9E568}"/>
                </a:ext>
              </a:extLst>
            </p:cNvPr>
            <p:cNvSpPr/>
            <p:nvPr/>
          </p:nvSpPr>
          <p:spPr>
            <a:xfrm>
              <a:off x="4270168" y="3022598"/>
              <a:ext cx="798802" cy="406400"/>
            </a:xfrm>
            <a:custGeom>
              <a:avLst/>
              <a:gdLst>
                <a:gd name="connsiteX0" fmla="*/ 798754 w 798802"/>
                <a:gd name="connsiteY0" fmla="*/ 406205 h 406400"/>
                <a:gd name="connsiteX1" fmla="*/ 405544 w 798802"/>
                <a:gd name="connsiteY1" fmla="*/ 48 h 406400"/>
                <a:gd name="connsiteX2" fmla="*/ 47 w 798802"/>
                <a:gd name="connsiteY2" fmla="*/ 393897 h 406400"/>
                <a:gd name="connsiteX3" fmla="*/ 50 w 798802"/>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798802" h="406400">
                  <a:moveTo>
                    <a:pt x="798754" y="406205"/>
                  </a:moveTo>
                  <a:cubicBezTo>
                    <a:pt x="802147" y="185290"/>
                    <a:pt x="626101" y="3447"/>
                    <a:pt x="405544" y="48"/>
                  </a:cubicBezTo>
                  <a:cubicBezTo>
                    <a:pt x="184988" y="-3350"/>
                    <a:pt x="3440" y="172982"/>
                    <a:pt x="47" y="393897"/>
                  </a:cubicBezTo>
                  <a:cubicBezTo>
                    <a:pt x="-17" y="398065"/>
                    <a:pt x="-16" y="402233"/>
                    <a:pt x="50" y="406400"/>
                  </a:cubicBezTo>
                </a:path>
              </a:pathLst>
            </a:custGeom>
            <a:noFill/>
            <a:ln w="31750" cap="rnd">
              <a:solidFill>
                <a:srgbClr val="000000"/>
              </a:solidFill>
              <a:prstDash val="solid"/>
              <a:round/>
            </a:ln>
          </p:spPr>
          <p:txBody>
            <a:bodyPr rtlCol="0" anchor="ctr"/>
            <a:lstStyle/>
            <a:p>
              <a:endParaRPr lang="en-US"/>
            </a:p>
          </p:txBody>
        </p:sp>
        <p:sp>
          <p:nvSpPr>
            <p:cNvPr id="8" name="Freeform: Shape 7">
              <a:extLst>
                <a:ext uri="{FF2B5EF4-FFF2-40B4-BE49-F238E27FC236}">
                  <a16:creationId xmlns:a16="http://schemas.microsoft.com/office/drawing/2014/main" id="{54AB43B1-522E-4F5F-AA61-B4427EBA51DC}"/>
                </a:ext>
              </a:extLst>
            </p:cNvPr>
            <p:cNvSpPr/>
            <p:nvPr/>
          </p:nvSpPr>
          <p:spPr>
            <a:xfrm>
              <a:off x="5081649" y="3022598"/>
              <a:ext cx="798802" cy="406400"/>
            </a:xfrm>
            <a:custGeom>
              <a:avLst/>
              <a:gdLst>
                <a:gd name="connsiteX0" fmla="*/ 798754 w 798802"/>
                <a:gd name="connsiteY0" fmla="*/ 406205 h 406400"/>
                <a:gd name="connsiteX1" fmla="*/ 405544 w 798802"/>
                <a:gd name="connsiteY1" fmla="*/ 48 h 406400"/>
                <a:gd name="connsiteX2" fmla="*/ 47 w 798802"/>
                <a:gd name="connsiteY2" fmla="*/ 393897 h 406400"/>
                <a:gd name="connsiteX3" fmla="*/ 50 w 798802"/>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798802" h="406400">
                  <a:moveTo>
                    <a:pt x="798754" y="406205"/>
                  </a:moveTo>
                  <a:cubicBezTo>
                    <a:pt x="802147" y="185290"/>
                    <a:pt x="626101" y="3447"/>
                    <a:pt x="405544" y="48"/>
                  </a:cubicBezTo>
                  <a:cubicBezTo>
                    <a:pt x="184988" y="-3350"/>
                    <a:pt x="3440" y="172982"/>
                    <a:pt x="47" y="393897"/>
                  </a:cubicBezTo>
                  <a:cubicBezTo>
                    <a:pt x="-17" y="398065"/>
                    <a:pt x="-16" y="402233"/>
                    <a:pt x="50" y="406400"/>
                  </a:cubicBezTo>
                </a:path>
              </a:pathLst>
            </a:custGeom>
            <a:noFill/>
            <a:ln w="31750" cap="rnd">
              <a:solidFill>
                <a:srgbClr val="000000"/>
              </a:solidFill>
              <a:prstDash val="solid"/>
              <a:round/>
            </a:ln>
          </p:spPr>
          <p:txBody>
            <a:bodyPr rtlCol="0" anchor="ctr"/>
            <a:lstStyle/>
            <a:p>
              <a:endParaRPr lang="en-US"/>
            </a:p>
          </p:txBody>
        </p:sp>
        <p:sp>
          <p:nvSpPr>
            <p:cNvPr id="9" name="Freeform: Shape 8">
              <a:extLst>
                <a:ext uri="{FF2B5EF4-FFF2-40B4-BE49-F238E27FC236}">
                  <a16:creationId xmlns:a16="http://schemas.microsoft.com/office/drawing/2014/main" id="{7AA32745-93FC-49D5-9C92-FD280CF366BD}"/>
                </a:ext>
              </a:extLst>
            </p:cNvPr>
            <p:cNvSpPr/>
            <p:nvPr/>
          </p:nvSpPr>
          <p:spPr>
            <a:xfrm>
              <a:off x="5071992" y="3427266"/>
              <a:ext cx="807820" cy="1203659"/>
            </a:xfrm>
            <a:custGeom>
              <a:avLst/>
              <a:gdLst>
                <a:gd name="connsiteX0" fmla="*/ 0 w 807820"/>
                <a:gd name="connsiteY0" fmla="*/ 1203660 h 1203659"/>
                <a:gd name="connsiteX1" fmla="*/ 807821 w 807820"/>
                <a:gd name="connsiteY1" fmla="*/ 0 h 1203659"/>
              </a:gdLst>
              <a:ahLst/>
              <a:cxnLst>
                <a:cxn ang="0">
                  <a:pos x="connsiteX0" y="connsiteY0"/>
                </a:cxn>
                <a:cxn ang="0">
                  <a:pos x="connsiteX1" y="connsiteY1"/>
                </a:cxn>
              </a:cxnLst>
              <a:rect l="l" t="t" r="r" b="b"/>
              <a:pathLst>
                <a:path w="807820" h="1203659">
                  <a:moveTo>
                    <a:pt x="0" y="1203660"/>
                  </a:moveTo>
                  <a:cubicBezTo>
                    <a:pt x="443116" y="953150"/>
                    <a:pt x="742579" y="506948"/>
                    <a:pt x="807821" y="0"/>
                  </a:cubicBezTo>
                </a:path>
              </a:pathLst>
            </a:custGeom>
            <a:noFill/>
            <a:ln w="31750" cap="rnd">
              <a:solidFill>
                <a:srgbClr val="000000"/>
              </a:solidFill>
              <a:prstDash val="solid"/>
              <a:round/>
            </a:ln>
          </p:spPr>
          <p:txBody>
            <a:bodyPr rtlCol="0" anchor="ctr"/>
            <a:lstStyle/>
            <a:p>
              <a:endParaRPr lang="en-US"/>
            </a:p>
          </p:txBody>
        </p:sp>
        <p:sp>
          <p:nvSpPr>
            <p:cNvPr id="14" name="Freeform: Shape 13">
              <a:extLst>
                <a:ext uri="{FF2B5EF4-FFF2-40B4-BE49-F238E27FC236}">
                  <a16:creationId xmlns:a16="http://schemas.microsoft.com/office/drawing/2014/main" id="{2E25DA67-19BA-42E9-BA90-9885BC320529}"/>
                </a:ext>
              </a:extLst>
            </p:cNvPr>
            <p:cNvSpPr/>
            <p:nvPr/>
          </p:nvSpPr>
          <p:spPr>
            <a:xfrm>
              <a:off x="6298870" y="3835400"/>
              <a:ext cx="811480" cy="12700"/>
            </a:xfrm>
            <a:custGeom>
              <a:avLst/>
              <a:gdLst>
                <a:gd name="connsiteX0" fmla="*/ 0 w 811480"/>
                <a:gd name="connsiteY0" fmla="*/ 0 h 12700"/>
                <a:gd name="connsiteX1" fmla="*/ 811481 w 811480"/>
                <a:gd name="connsiteY1" fmla="*/ 0 h 12700"/>
              </a:gdLst>
              <a:ahLst/>
              <a:cxnLst>
                <a:cxn ang="0">
                  <a:pos x="connsiteX0" y="connsiteY0"/>
                </a:cxn>
                <a:cxn ang="0">
                  <a:pos x="connsiteX1" y="connsiteY1"/>
                </a:cxn>
              </a:cxnLst>
              <a:rect l="l" t="t" r="r" b="b"/>
              <a:pathLst>
                <a:path w="811480" h="12700">
                  <a:moveTo>
                    <a:pt x="0" y="0"/>
                  </a:moveTo>
                  <a:lnTo>
                    <a:pt x="811481" y="0"/>
                  </a:lnTo>
                </a:path>
              </a:pathLst>
            </a:custGeom>
            <a:ln w="31750" cap="rnd">
              <a:solidFill>
                <a:srgbClr val="000000"/>
              </a:solidFill>
              <a:prstDash val="solid"/>
              <a:round/>
            </a:ln>
          </p:spPr>
          <p:txBody>
            <a:bodyPr rtlCol="0" anchor="ctr"/>
            <a:lstStyle/>
            <a:p>
              <a:endParaRPr lang="en-US"/>
            </a:p>
          </p:txBody>
        </p:sp>
        <p:sp>
          <p:nvSpPr>
            <p:cNvPr id="20" name="Freeform: Shape 19">
              <a:extLst>
                <a:ext uri="{FF2B5EF4-FFF2-40B4-BE49-F238E27FC236}">
                  <a16:creationId xmlns:a16="http://schemas.microsoft.com/office/drawing/2014/main" id="{69B108AC-4CB0-4832-8DC5-B6FD9F7A0F47}"/>
                </a:ext>
              </a:extLst>
            </p:cNvPr>
            <p:cNvSpPr/>
            <p:nvPr/>
          </p:nvSpPr>
          <p:spPr>
            <a:xfrm>
              <a:off x="7516090" y="3429000"/>
              <a:ext cx="12679" cy="609600"/>
            </a:xfrm>
            <a:custGeom>
              <a:avLst/>
              <a:gdLst>
                <a:gd name="connsiteX0" fmla="*/ 0 w 12679"/>
                <a:gd name="connsiteY0" fmla="*/ 0 h 609600"/>
                <a:gd name="connsiteX1" fmla="*/ 0 w 12679"/>
                <a:gd name="connsiteY1" fmla="*/ 609600 h 609600"/>
              </a:gdLst>
              <a:ahLst/>
              <a:cxnLst>
                <a:cxn ang="0">
                  <a:pos x="connsiteX0" y="connsiteY0"/>
                </a:cxn>
                <a:cxn ang="0">
                  <a:pos x="connsiteX1" y="connsiteY1"/>
                </a:cxn>
              </a:cxnLst>
              <a:rect l="l" t="t" r="r" b="b"/>
              <a:pathLst>
                <a:path w="12679" h="609600">
                  <a:moveTo>
                    <a:pt x="0" y="0"/>
                  </a:moveTo>
                  <a:lnTo>
                    <a:pt x="0" y="609600"/>
                  </a:lnTo>
                </a:path>
              </a:pathLst>
            </a:custGeom>
            <a:ln w="31750" cap="rnd">
              <a:solidFill>
                <a:srgbClr val="000000"/>
              </a:solidFill>
              <a:prstDash val="solid"/>
              <a:round/>
            </a:ln>
          </p:spPr>
          <p:txBody>
            <a:bodyPr rtlCol="0" anchor="ctr"/>
            <a:lstStyle/>
            <a:p>
              <a:endParaRPr lang="en-US"/>
            </a:p>
          </p:txBody>
        </p:sp>
      </p:grpSp>
      <p:sp>
        <p:nvSpPr>
          <p:cNvPr id="21" name="TextBox 20">
            <a:extLst>
              <a:ext uri="{FF2B5EF4-FFF2-40B4-BE49-F238E27FC236}">
                <a16:creationId xmlns:a16="http://schemas.microsoft.com/office/drawing/2014/main" id="{79DC4E12-BA5B-4056-8C06-50213D69D791}"/>
              </a:ext>
            </a:extLst>
          </p:cNvPr>
          <p:cNvSpPr txBox="1"/>
          <p:nvPr/>
        </p:nvSpPr>
        <p:spPr>
          <a:xfrm>
            <a:off x="10447361" y="4967785"/>
            <a:ext cx="261610" cy="461665"/>
          </a:xfrm>
          <a:prstGeom prst="rect">
            <a:avLst/>
          </a:prstGeom>
          <a:noFill/>
        </p:spPr>
        <p:txBody>
          <a:bodyPr wrap="none" rtlCol="0">
            <a:spAutoFit/>
          </a:bodyPr>
          <a:lstStyle/>
          <a:p>
            <a:r>
              <a:rPr lang="en-US" sz="2400" dirty="0"/>
              <a:t>.</a:t>
            </a:r>
          </a:p>
        </p:txBody>
      </p:sp>
      <p:pic>
        <p:nvPicPr>
          <p:cNvPr id="34" name="Picture 33">
            <a:extLst>
              <a:ext uri="{FF2B5EF4-FFF2-40B4-BE49-F238E27FC236}">
                <a16:creationId xmlns:a16="http://schemas.microsoft.com/office/drawing/2014/main" id="{0DD7E7AA-A391-4269-97EB-6E6298EB1E2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03703" y="2130139"/>
            <a:ext cx="302895" cy="1184275"/>
          </a:xfrm>
          <a:prstGeom prst="rect">
            <a:avLst/>
          </a:prstGeom>
          <a:noFill/>
          <a:ln>
            <a:noFill/>
          </a:ln>
        </p:spPr>
      </p:pic>
      <p:pic>
        <p:nvPicPr>
          <p:cNvPr id="35" name="Picture 34">
            <a:extLst>
              <a:ext uri="{FF2B5EF4-FFF2-40B4-BE49-F238E27FC236}">
                <a16:creationId xmlns:a16="http://schemas.microsoft.com/office/drawing/2014/main" id="{5C819C3E-3C88-44A8-9608-9C025C431E1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67761" y="2097260"/>
            <a:ext cx="325120" cy="1270635"/>
          </a:xfrm>
          <a:prstGeom prst="rect">
            <a:avLst/>
          </a:prstGeom>
          <a:noFill/>
          <a:ln>
            <a:noFill/>
          </a:ln>
        </p:spPr>
      </p:pic>
      <p:pic>
        <p:nvPicPr>
          <p:cNvPr id="36" name="Picture 35">
            <a:extLst>
              <a:ext uri="{FF2B5EF4-FFF2-40B4-BE49-F238E27FC236}">
                <a16:creationId xmlns:a16="http://schemas.microsoft.com/office/drawing/2014/main" id="{B706BEE3-8EFD-42F0-A638-7D02EA244D3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34544" y="1795837"/>
            <a:ext cx="801370" cy="1775460"/>
          </a:xfrm>
          <a:prstGeom prst="rect">
            <a:avLst/>
          </a:prstGeom>
          <a:noFill/>
          <a:ln>
            <a:noFill/>
          </a:ln>
        </p:spPr>
      </p:pic>
      <p:pic>
        <p:nvPicPr>
          <p:cNvPr id="37" name="Picture 36">
            <a:extLst>
              <a:ext uri="{FF2B5EF4-FFF2-40B4-BE49-F238E27FC236}">
                <a16:creationId xmlns:a16="http://schemas.microsoft.com/office/drawing/2014/main" id="{5607DBD7-0C49-448F-9E55-B7A0F1B94CB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91004" y="1848412"/>
            <a:ext cx="783590" cy="1735455"/>
          </a:xfrm>
          <a:prstGeom prst="rect">
            <a:avLst/>
          </a:prstGeom>
          <a:noFill/>
          <a:ln>
            <a:noFill/>
          </a:ln>
        </p:spPr>
      </p:pic>
      <p:pic>
        <p:nvPicPr>
          <p:cNvPr id="38" name="Picture 37">
            <a:extLst>
              <a:ext uri="{FF2B5EF4-FFF2-40B4-BE49-F238E27FC236}">
                <a16:creationId xmlns:a16="http://schemas.microsoft.com/office/drawing/2014/main" id="{676B4403-831D-4E42-95FA-EBB1C3AE47A4}"/>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28516" y="1807691"/>
            <a:ext cx="777875" cy="1724025"/>
          </a:xfrm>
          <a:prstGeom prst="rect">
            <a:avLst/>
          </a:prstGeom>
          <a:noFill/>
          <a:ln>
            <a:noFill/>
          </a:ln>
        </p:spPr>
      </p:pic>
    </p:spTree>
    <p:extLst>
      <p:ext uri="{BB962C8B-B14F-4D97-AF65-F5344CB8AC3E}">
        <p14:creationId xmlns:p14="http://schemas.microsoft.com/office/powerpoint/2010/main" val="2233981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1CF2F-9874-4309-AE3D-0E695F849E1B}"/>
              </a:ext>
            </a:extLst>
          </p:cNvPr>
          <p:cNvSpPr>
            <a:spLocks noGrp="1"/>
          </p:cNvSpPr>
          <p:nvPr>
            <p:ph type="title"/>
          </p:nvPr>
        </p:nvSpPr>
        <p:spPr/>
        <p:txBody>
          <a:bodyPr/>
          <a:lstStyle/>
          <a:p>
            <a:r>
              <a:rPr lang="en-US" dirty="0"/>
              <a:t>Adjectives/adverbs: That’s just your opinion!</a:t>
            </a:r>
          </a:p>
        </p:txBody>
      </p:sp>
      <p:pic>
        <p:nvPicPr>
          <p:cNvPr id="4" name="Picture 3">
            <a:extLst>
              <a:ext uri="{FF2B5EF4-FFF2-40B4-BE49-F238E27FC236}">
                <a16:creationId xmlns:a16="http://schemas.microsoft.com/office/drawing/2014/main" id="{DFEB0FCF-9100-407C-9C63-00903122835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1553" y="1976305"/>
            <a:ext cx="1029953" cy="1381045"/>
          </a:xfrm>
          <a:prstGeom prst="rect">
            <a:avLst/>
          </a:prstGeom>
          <a:noFill/>
          <a:ln>
            <a:noFill/>
          </a:ln>
        </p:spPr>
      </p:pic>
      <p:pic>
        <p:nvPicPr>
          <p:cNvPr id="5" name="Picture 4">
            <a:extLst>
              <a:ext uri="{FF2B5EF4-FFF2-40B4-BE49-F238E27FC236}">
                <a16:creationId xmlns:a16="http://schemas.microsoft.com/office/drawing/2014/main" id="{79F91008-D0B0-4700-8144-31E5B88EF6A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9069" y="1948527"/>
            <a:ext cx="1071165" cy="1436494"/>
          </a:xfrm>
          <a:prstGeom prst="rect">
            <a:avLst/>
          </a:prstGeom>
          <a:noFill/>
          <a:ln>
            <a:noFill/>
          </a:ln>
        </p:spPr>
      </p:pic>
      <p:pic>
        <p:nvPicPr>
          <p:cNvPr id="6" name="Picture 5">
            <a:extLst>
              <a:ext uri="{FF2B5EF4-FFF2-40B4-BE49-F238E27FC236}">
                <a16:creationId xmlns:a16="http://schemas.microsoft.com/office/drawing/2014/main" id="{44C1A391-05CB-4ADF-80C2-D3CB9ED3AAE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7797" y="1935675"/>
            <a:ext cx="1334770" cy="1417955"/>
          </a:xfrm>
          <a:prstGeom prst="rect">
            <a:avLst/>
          </a:prstGeom>
          <a:noFill/>
          <a:ln>
            <a:noFill/>
          </a:ln>
        </p:spPr>
      </p:pic>
      <p:grpSp>
        <p:nvGrpSpPr>
          <p:cNvPr id="23" name="Group 22">
            <a:extLst>
              <a:ext uri="{FF2B5EF4-FFF2-40B4-BE49-F238E27FC236}">
                <a16:creationId xmlns:a16="http://schemas.microsoft.com/office/drawing/2014/main" id="{19DA8698-59CE-4E77-A467-DC8DEB9FA07A}"/>
              </a:ext>
            </a:extLst>
          </p:cNvPr>
          <p:cNvGrpSpPr/>
          <p:nvPr/>
        </p:nvGrpSpPr>
        <p:grpSpPr>
          <a:xfrm>
            <a:off x="8030131" y="2446569"/>
            <a:ext cx="1286771" cy="573587"/>
            <a:chOff x="7661639" y="2378329"/>
            <a:chExt cx="1286771" cy="573587"/>
          </a:xfrm>
        </p:grpSpPr>
        <p:grpSp>
          <p:nvGrpSpPr>
            <p:cNvPr id="7" name="Graphic 3">
              <a:extLst>
                <a:ext uri="{FF2B5EF4-FFF2-40B4-BE49-F238E27FC236}">
                  <a16:creationId xmlns:a16="http://schemas.microsoft.com/office/drawing/2014/main" id="{91B73CD0-F019-47B2-A9D2-1D24D19B444B}"/>
                </a:ext>
              </a:extLst>
            </p:cNvPr>
            <p:cNvGrpSpPr/>
            <p:nvPr/>
          </p:nvGrpSpPr>
          <p:grpSpPr>
            <a:xfrm>
              <a:off x="7661639" y="2378329"/>
              <a:ext cx="1161150" cy="573587"/>
              <a:chOff x="4270168" y="3022598"/>
              <a:chExt cx="3258601" cy="1609688"/>
            </a:xfrm>
            <a:noFill/>
          </p:grpSpPr>
          <p:sp>
            <p:nvSpPr>
              <p:cNvPr id="8" name="Freeform: Shape 7">
                <a:extLst>
                  <a:ext uri="{FF2B5EF4-FFF2-40B4-BE49-F238E27FC236}">
                    <a16:creationId xmlns:a16="http://schemas.microsoft.com/office/drawing/2014/main" id="{91E39904-46E7-45C7-98B0-6C145825B4F3}"/>
                  </a:ext>
                </a:extLst>
              </p:cNvPr>
              <p:cNvSpPr/>
              <p:nvPr/>
            </p:nvSpPr>
            <p:spPr>
              <a:xfrm>
                <a:off x="4283433" y="3427266"/>
                <a:ext cx="807042" cy="1205020"/>
              </a:xfrm>
              <a:custGeom>
                <a:avLst/>
                <a:gdLst>
                  <a:gd name="connsiteX0" fmla="*/ 0 w 807042"/>
                  <a:gd name="connsiteY0" fmla="*/ 0 h 1205020"/>
                  <a:gd name="connsiteX1" fmla="*/ 807042 w 807042"/>
                  <a:gd name="connsiteY1" fmla="*/ 1205020 h 1205020"/>
                </a:gdLst>
                <a:ahLst/>
                <a:cxnLst>
                  <a:cxn ang="0">
                    <a:pos x="connsiteX0" y="connsiteY0"/>
                  </a:cxn>
                  <a:cxn ang="0">
                    <a:pos x="connsiteX1" y="connsiteY1"/>
                  </a:cxn>
                </a:cxnLst>
                <a:rect l="l" t="t" r="r" b="b"/>
                <a:pathLst>
                  <a:path w="807042" h="1205020">
                    <a:moveTo>
                      <a:pt x="0" y="0"/>
                    </a:moveTo>
                    <a:cubicBezTo>
                      <a:pt x="65109" y="507918"/>
                      <a:pt x="364399" y="954798"/>
                      <a:pt x="807042" y="1205020"/>
                    </a:cubicBezTo>
                  </a:path>
                </a:pathLst>
              </a:custGeom>
              <a:noFill/>
              <a:ln w="31750" cap="rnd">
                <a:solidFill>
                  <a:srgbClr val="000000"/>
                </a:solidFill>
                <a:prstDash val="solid"/>
                <a:round/>
              </a:ln>
            </p:spPr>
            <p:txBody>
              <a:bodyPr rtlCol="0" anchor="ctr"/>
              <a:lstStyle/>
              <a:p>
                <a:endParaRPr lang="en-US"/>
              </a:p>
            </p:txBody>
          </p:sp>
          <p:sp>
            <p:nvSpPr>
              <p:cNvPr id="9" name="Freeform: Shape 8">
                <a:extLst>
                  <a:ext uri="{FF2B5EF4-FFF2-40B4-BE49-F238E27FC236}">
                    <a16:creationId xmlns:a16="http://schemas.microsoft.com/office/drawing/2014/main" id="{227943F8-651F-4825-8AED-ABA93724E1E0}"/>
                  </a:ext>
                </a:extLst>
              </p:cNvPr>
              <p:cNvSpPr/>
              <p:nvPr/>
            </p:nvSpPr>
            <p:spPr>
              <a:xfrm>
                <a:off x="4270168" y="3022598"/>
                <a:ext cx="798802" cy="406400"/>
              </a:xfrm>
              <a:custGeom>
                <a:avLst/>
                <a:gdLst>
                  <a:gd name="connsiteX0" fmla="*/ 798754 w 798802"/>
                  <a:gd name="connsiteY0" fmla="*/ 406205 h 406400"/>
                  <a:gd name="connsiteX1" fmla="*/ 405544 w 798802"/>
                  <a:gd name="connsiteY1" fmla="*/ 48 h 406400"/>
                  <a:gd name="connsiteX2" fmla="*/ 47 w 798802"/>
                  <a:gd name="connsiteY2" fmla="*/ 393897 h 406400"/>
                  <a:gd name="connsiteX3" fmla="*/ 50 w 798802"/>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798802" h="406400">
                    <a:moveTo>
                      <a:pt x="798754" y="406205"/>
                    </a:moveTo>
                    <a:cubicBezTo>
                      <a:pt x="802147" y="185290"/>
                      <a:pt x="626101" y="3447"/>
                      <a:pt x="405544" y="48"/>
                    </a:cubicBezTo>
                    <a:cubicBezTo>
                      <a:pt x="184988" y="-3350"/>
                      <a:pt x="3440" y="172982"/>
                      <a:pt x="47" y="393897"/>
                    </a:cubicBezTo>
                    <a:cubicBezTo>
                      <a:pt x="-17" y="398065"/>
                      <a:pt x="-16" y="402233"/>
                      <a:pt x="50" y="406400"/>
                    </a:cubicBezTo>
                  </a:path>
                </a:pathLst>
              </a:custGeom>
              <a:noFill/>
              <a:ln w="31750" cap="rnd">
                <a:solidFill>
                  <a:srgbClr val="000000"/>
                </a:solidFill>
                <a:prstDash val="solid"/>
                <a:round/>
              </a:ln>
            </p:spPr>
            <p:txBody>
              <a:bodyPr rtlCol="0" anchor="ctr"/>
              <a:lstStyle/>
              <a:p>
                <a:endParaRPr lang="en-US"/>
              </a:p>
            </p:txBody>
          </p:sp>
          <p:sp>
            <p:nvSpPr>
              <p:cNvPr id="10" name="Freeform: Shape 9">
                <a:extLst>
                  <a:ext uri="{FF2B5EF4-FFF2-40B4-BE49-F238E27FC236}">
                    <a16:creationId xmlns:a16="http://schemas.microsoft.com/office/drawing/2014/main" id="{A17A61FC-4D5B-4722-A83A-9D4163D34EF9}"/>
                  </a:ext>
                </a:extLst>
              </p:cNvPr>
              <p:cNvSpPr/>
              <p:nvPr/>
            </p:nvSpPr>
            <p:spPr>
              <a:xfrm>
                <a:off x="5081649" y="3022598"/>
                <a:ext cx="798802" cy="406400"/>
              </a:xfrm>
              <a:custGeom>
                <a:avLst/>
                <a:gdLst>
                  <a:gd name="connsiteX0" fmla="*/ 798754 w 798802"/>
                  <a:gd name="connsiteY0" fmla="*/ 406205 h 406400"/>
                  <a:gd name="connsiteX1" fmla="*/ 405544 w 798802"/>
                  <a:gd name="connsiteY1" fmla="*/ 48 h 406400"/>
                  <a:gd name="connsiteX2" fmla="*/ 47 w 798802"/>
                  <a:gd name="connsiteY2" fmla="*/ 393897 h 406400"/>
                  <a:gd name="connsiteX3" fmla="*/ 50 w 798802"/>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798802" h="406400">
                    <a:moveTo>
                      <a:pt x="798754" y="406205"/>
                    </a:moveTo>
                    <a:cubicBezTo>
                      <a:pt x="802147" y="185290"/>
                      <a:pt x="626101" y="3447"/>
                      <a:pt x="405544" y="48"/>
                    </a:cubicBezTo>
                    <a:cubicBezTo>
                      <a:pt x="184988" y="-3350"/>
                      <a:pt x="3440" y="172982"/>
                      <a:pt x="47" y="393897"/>
                    </a:cubicBezTo>
                    <a:cubicBezTo>
                      <a:pt x="-17" y="398065"/>
                      <a:pt x="-16" y="402233"/>
                      <a:pt x="50" y="406400"/>
                    </a:cubicBezTo>
                  </a:path>
                </a:pathLst>
              </a:custGeom>
              <a:noFill/>
              <a:ln w="31750" cap="rnd">
                <a:solidFill>
                  <a:srgbClr val="000000"/>
                </a:solidFill>
                <a:prstDash val="solid"/>
                <a:round/>
              </a:ln>
            </p:spPr>
            <p:txBody>
              <a:bodyPr rtlCol="0" anchor="ctr"/>
              <a:lstStyle/>
              <a:p>
                <a:endParaRPr lang="en-US"/>
              </a:p>
            </p:txBody>
          </p:sp>
          <p:sp>
            <p:nvSpPr>
              <p:cNvPr id="11" name="Freeform: Shape 10">
                <a:extLst>
                  <a:ext uri="{FF2B5EF4-FFF2-40B4-BE49-F238E27FC236}">
                    <a16:creationId xmlns:a16="http://schemas.microsoft.com/office/drawing/2014/main" id="{5A5379AF-9670-4575-A287-0D9AF584C1B9}"/>
                  </a:ext>
                </a:extLst>
              </p:cNvPr>
              <p:cNvSpPr/>
              <p:nvPr/>
            </p:nvSpPr>
            <p:spPr>
              <a:xfrm>
                <a:off x="5071992" y="3427266"/>
                <a:ext cx="807820" cy="1203659"/>
              </a:xfrm>
              <a:custGeom>
                <a:avLst/>
                <a:gdLst>
                  <a:gd name="connsiteX0" fmla="*/ 0 w 807820"/>
                  <a:gd name="connsiteY0" fmla="*/ 1203660 h 1203659"/>
                  <a:gd name="connsiteX1" fmla="*/ 807821 w 807820"/>
                  <a:gd name="connsiteY1" fmla="*/ 0 h 1203659"/>
                </a:gdLst>
                <a:ahLst/>
                <a:cxnLst>
                  <a:cxn ang="0">
                    <a:pos x="connsiteX0" y="connsiteY0"/>
                  </a:cxn>
                  <a:cxn ang="0">
                    <a:pos x="connsiteX1" y="connsiteY1"/>
                  </a:cxn>
                </a:cxnLst>
                <a:rect l="l" t="t" r="r" b="b"/>
                <a:pathLst>
                  <a:path w="807820" h="1203659">
                    <a:moveTo>
                      <a:pt x="0" y="1203660"/>
                    </a:moveTo>
                    <a:cubicBezTo>
                      <a:pt x="443116" y="953150"/>
                      <a:pt x="742579" y="506948"/>
                      <a:pt x="807821" y="0"/>
                    </a:cubicBezTo>
                  </a:path>
                </a:pathLst>
              </a:custGeom>
              <a:noFill/>
              <a:ln w="31750" cap="rnd">
                <a:solidFill>
                  <a:srgbClr val="000000"/>
                </a:solidFill>
                <a:prstDash val="solid"/>
                <a:round/>
              </a:ln>
            </p:spPr>
            <p:txBody>
              <a:bodyPr rtlCol="0" anchor="ctr"/>
              <a:lstStyle/>
              <a:p>
                <a:endParaRPr lang="en-US"/>
              </a:p>
            </p:txBody>
          </p:sp>
          <p:sp>
            <p:nvSpPr>
              <p:cNvPr id="12" name="Freeform: Shape 11">
                <a:extLst>
                  <a:ext uri="{FF2B5EF4-FFF2-40B4-BE49-F238E27FC236}">
                    <a16:creationId xmlns:a16="http://schemas.microsoft.com/office/drawing/2014/main" id="{51B26DA4-7017-465A-BC8F-6C98E6A78134}"/>
                  </a:ext>
                </a:extLst>
              </p:cNvPr>
              <p:cNvSpPr/>
              <p:nvPr/>
            </p:nvSpPr>
            <p:spPr>
              <a:xfrm>
                <a:off x="6298870" y="3835400"/>
                <a:ext cx="811480" cy="12700"/>
              </a:xfrm>
              <a:custGeom>
                <a:avLst/>
                <a:gdLst>
                  <a:gd name="connsiteX0" fmla="*/ 0 w 811480"/>
                  <a:gd name="connsiteY0" fmla="*/ 0 h 12700"/>
                  <a:gd name="connsiteX1" fmla="*/ 811481 w 811480"/>
                  <a:gd name="connsiteY1" fmla="*/ 0 h 12700"/>
                </a:gdLst>
                <a:ahLst/>
                <a:cxnLst>
                  <a:cxn ang="0">
                    <a:pos x="connsiteX0" y="connsiteY0"/>
                  </a:cxn>
                  <a:cxn ang="0">
                    <a:pos x="connsiteX1" y="connsiteY1"/>
                  </a:cxn>
                </a:cxnLst>
                <a:rect l="l" t="t" r="r" b="b"/>
                <a:pathLst>
                  <a:path w="811480" h="12700">
                    <a:moveTo>
                      <a:pt x="0" y="0"/>
                    </a:moveTo>
                    <a:lnTo>
                      <a:pt x="811481" y="0"/>
                    </a:lnTo>
                  </a:path>
                </a:pathLst>
              </a:custGeom>
              <a:ln w="31750" cap="rnd">
                <a:solidFill>
                  <a:srgbClr val="000000"/>
                </a:solidFill>
                <a:prstDash val="solid"/>
                <a:round/>
              </a:ln>
            </p:spPr>
            <p:txBody>
              <a:bodyPr rtlCol="0" anchor="ctr"/>
              <a:lstStyle/>
              <a:p>
                <a:endParaRPr lang="en-US"/>
              </a:p>
            </p:txBody>
          </p:sp>
          <p:sp>
            <p:nvSpPr>
              <p:cNvPr id="13" name="Freeform: Shape 12">
                <a:extLst>
                  <a:ext uri="{FF2B5EF4-FFF2-40B4-BE49-F238E27FC236}">
                    <a16:creationId xmlns:a16="http://schemas.microsoft.com/office/drawing/2014/main" id="{2BBC5507-A7A7-417A-AF4A-18F93BE345D5}"/>
                  </a:ext>
                </a:extLst>
              </p:cNvPr>
              <p:cNvSpPr/>
              <p:nvPr/>
            </p:nvSpPr>
            <p:spPr>
              <a:xfrm>
                <a:off x="7516090" y="3429000"/>
                <a:ext cx="12679" cy="609600"/>
              </a:xfrm>
              <a:custGeom>
                <a:avLst/>
                <a:gdLst>
                  <a:gd name="connsiteX0" fmla="*/ 0 w 12679"/>
                  <a:gd name="connsiteY0" fmla="*/ 0 h 609600"/>
                  <a:gd name="connsiteX1" fmla="*/ 0 w 12679"/>
                  <a:gd name="connsiteY1" fmla="*/ 609600 h 609600"/>
                </a:gdLst>
                <a:ahLst/>
                <a:cxnLst>
                  <a:cxn ang="0">
                    <a:pos x="connsiteX0" y="connsiteY0"/>
                  </a:cxn>
                  <a:cxn ang="0">
                    <a:pos x="connsiteX1" y="connsiteY1"/>
                  </a:cxn>
                </a:cxnLst>
                <a:rect l="l" t="t" r="r" b="b"/>
                <a:pathLst>
                  <a:path w="12679" h="609600">
                    <a:moveTo>
                      <a:pt x="0" y="0"/>
                    </a:moveTo>
                    <a:lnTo>
                      <a:pt x="0" y="609600"/>
                    </a:lnTo>
                  </a:path>
                </a:pathLst>
              </a:custGeom>
              <a:ln w="31750" cap="rnd">
                <a:solidFill>
                  <a:srgbClr val="000000"/>
                </a:solidFill>
                <a:prstDash val="solid"/>
                <a:round/>
              </a:ln>
            </p:spPr>
            <p:txBody>
              <a:bodyPr rtlCol="0" anchor="ctr"/>
              <a:lstStyle/>
              <a:p>
                <a:endParaRPr lang="en-US"/>
              </a:p>
            </p:txBody>
          </p:sp>
        </p:grpSp>
        <p:sp>
          <p:nvSpPr>
            <p:cNvPr id="14" name="TextBox 13">
              <a:extLst>
                <a:ext uri="{FF2B5EF4-FFF2-40B4-BE49-F238E27FC236}">
                  <a16:creationId xmlns:a16="http://schemas.microsoft.com/office/drawing/2014/main" id="{C8820C7D-B094-49B2-B5E6-52D3E3A5C58E}"/>
                </a:ext>
              </a:extLst>
            </p:cNvPr>
            <p:cNvSpPr txBox="1"/>
            <p:nvPr/>
          </p:nvSpPr>
          <p:spPr>
            <a:xfrm>
              <a:off x="8686800" y="2488880"/>
              <a:ext cx="261610" cy="461665"/>
            </a:xfrm>
            <a:prstGeom prst="rect">
              <a:avLst/>
            </a:prstGeom>
            <a:noFill/>
          </p:spPr>
          <p:txBody>
            <a:bodyPr wrap="none" rtlCol="0">
              <a:spAutoFit/>
            </a:bodyPr>
            <a:lstStyle/>
            <a:p>
              <a:r>
                <a:rPr lang="en-US" sz="2400" dirty="0"/>
                <a:t>.</a:t>
              </a:r>
            </a:p>
          </p:txBody>
        </p:sp>
      </p:grpSp>
      <p:pic>
        <p:nvPicPr>
          <p:cNvPr id="16" name="Picture 15" descr="Shape&#10;&#10;Description automatically generated with low confidence">
            <a:extLst>
              <a:ext uri="{FF2B5EF4-FFF2-40B4-BE49-F238E27FC236}">
                <a16:creationId xmlns:a16="http://schemas.microsoft.com/office/drawing/2014/main" id="{69B52191-A5FD-4DDB-8578-33A8908B7C08}"/>
              </a:ext>
            </a:extLst>
          </p:cNvPr>
          <p:cNvPicPr>
            <a:picLocks noChangeAspect="1"/>
          </p:cNvPicPr>
          <p:nvPr/>
        </p:nvPicPr>
        <p:blipFill>
          <a:blip r:embed="rId6"/>
          <a:stretch>
            <a:fillRect/>
          </a:stretch>
        </p:blipFill>
        <p:spPr>
          <a:xfrm>
            <a:off x="1845643" y="4500832"/>
            <a:ext cx="1716422" cy="2300834"/>
          </a:xfrm>
          <a:prstGeom prst="rect">
            <a:avLst/>
          </a:prstGeom>
        </p:spPr>
      </p:pic>
      <p:pic>
        <p:nvPicPr>
          <p:cNvPr id="18" name="Picture 17" descr="Shape&#10;&#10;Description automatically generated with low confidence">
            <a:extLst>
              <a:ext uri="{FF2B5EF4-FFF2-40B4-BE49-F238E27FC236}">
                <a16:creationId xmlns:a16="http://schemas.microsoft.com/office/drawing/2014/main" id="{F0DB99F6-1001-4CF6-B73C-C70865D5D510}"/>
              </a:ext>
            </a:extLst>
          </p:cNvPr>
          <p:cNvPicPr>
            <a:picLocks noChangeAspect="1"/>
          </p:cNvPicPr>
          <p:nvPr/>
        </p:nvPicPr>
        <p:blipFill>
          <a:blip r:embed="rId7"/>
          <a:stretch>
            <a:fillRect/>
          </a:stretch>
        </p:blipFill>
        <p:spPr>
          <a:xfrm>
            <a:off x="4265635" y="4506374"/>
            <a:ext cx="1708155" cy="2289751"/>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2F495183-CBF8-4609-AA33-8E854F3CDB14}"/>
              </a:ext>
            </a:extLst>
          </p:cNvPr>
          <p:cNvPicPr>
            <a:picLocks noChangeAspect="1"/>
          </p:cNvPicPr>
          <p:nvPr/>
        </p:nvPicPr>
        <p:blipFill>
          <a:blip r:embed="rId8"/>
          <a:stretch>
            <a:fillRect/>
          </a:stretch>
        </p:blipFill>
        <p:spPr>
          <a:xfrm>
            <a:off x="6677360" y="4594684"/>
            <a:ext cx="1990569" cy="2113130"/>
          </a:xfrm>
          <a:prstGeom prst="rect">
            <a:avLst/>
          </a:prstGeom>
        </p:spPr>
      </p:pic>
      <p:pic>
        <p:nvPicPr>
          <p:cNvPr id="22" name="Picture 21" descr="Shape&#10;&#10;Description automatically generated with low confidence">
            <a:extLst>
              <a:ext uri="{FF2B5EF4-FFF2-40B4-BE49-F238E27FC236}">
                <a16:creationId xmlns:a16="http://schemas.microsoft.com/office/drawing/2014/main" id="{A8696637-02A3-4F2C-92A4-BC795B26C4C2}"/>
              </a:ext>
            </a:extLst>
          </p:cNvPr>
          <p:cNvPicPr>
            <a:picLocks noChangeAspect="1"/>
          </p:cNvPicPr>
          <p:nvPr/>
        </p:nvPicPr>
        <p:blipFill>
          <a:blip r:embed="rId9"/>
          <a:stretch>
            <a:fillRect/>
          </a:stretch>
        </p:blipFill>
        <p:spPr>
          <a:xfrm>
            <a:off x="9282788" y="4614112"/>
            <a:ext cx="1953967" cy="2074275"/>
          </a:xfrm>
          <a:prstGeom prst="rect">
            <a:avLst/>
          </a:prstGeom>
        </p:spPr>
      </p:pic>
      <p:sp>
        <p:nvSpPr>
          <p:cNvPr id="24" name="TextBox 23">
            <a:extLst>
              <a:ext uri="{FF2B5EF4-FFF2-40B4-BE49-F238E27FC236}">
                <a16:creationId xmlns:a16="http://schemas.microsoft.com/office/drawing/2014/main" id="{A28938AD-0D98-4368-93CF-E2DCA5B1E581}"/>
              </a:ext>
            </a:extLst>
          </p:cNvPr>
          <p:cNvSpPr txBox="1"/>
          <p:nvPr/>
        </p:nvSpPr>
        <p:spPr>
          <a:xfrm>
            <a:off x="3193577" y="1999398"/>
            <a:ext cx="771558" cy="369332"/>
          </a:xfrm>
          <a:prstGeom prst="rect">
            <a:avLst/>
          </a:prstGeom>
          <a:noFill/>
        </p:spPr>
        <p:txBody>
          <a:bodyPr wrap="none" rtlCol="0">
            <a:spAutoFit/>
          </a:bodyPr>
          <a:lstStyle/>
          <a:p>
            <a:pPr algn="ctr"/>
            <a:r>
              <a:rPr lang="en-US" dirty="0"/>
              <a:t>happy</a:t>
            </a:r>
          </a:p>
        </p:txBody>
      </p:sp>
      <p:sp>
        <p:nvSpPr>
          <p:cNvPr id="25" name="TextBox 24">
            <a:extLst>
              <a:ext uri="{FF2B5EF4-FFF2-40B4-BE49-F238E27FC236}">
                <a16:creationId xmlns:a16="http://schemas.microsoft.com/office/drawing/2014/main" id="{95F974F9-3E20-4868-AD57-344C0AA4613E}"/>
              </a:ext>
            </a:extLst>
          </p:cNvPr>
          <p:cNvSpPr txBox="1"/>
          <p:nvPr/>
        </p:nvSpPr>
        <p:spPr>
          <a:xfrm>
            <a:off x="4852087" y="1999398"/>
            <a:ext cx="538930" cy="369332"/>
          </a:xfrm>
          <a:prstGeom prst="rect">
            <a:avLst/>
          </a:prstGeom>
          <a:noFill/>
        </p:spPr>
        <p:txBody>
          <a:bodyPr wrap="none" rtlCol="0">
            <a:spAutoFit/>
          </a:bodyPr>
          <a:lstStyle/>
          <a:p>
            <a:pPr algn="ctr"/>
            <a:r>
              <a:rPr lang="en-US" dirty="0"/>
              <a:t>sad</a:t>
            </a:r>
          </a:p>
        </p:txBody>
      </p:sp>
      <p:sp>
        <p:nvSpPr>
          <p:cNvPr id="28" name="TextBox 27">
            <a:extLst>
              <a:ext uri="{FF2B5EF4-FFF2-40B4-BE49-F238E27FC236}">
                <a16:creationId xmlns:a16="http://schemas.microsoft.com/office/drawing/2014/main" id="{1A740BC8-8DE5-4BB1-9FB5-8A9B81C31827}"/>
              </a:ext>
            </a:extLst>
          </p:cNvPr>
          <p:cNvSpPr txBox="1"/>
          <p:nvPr/>
        </p:nvSpPr>
        <p:spPr>
          <a:xfrm>
            <a:off x="6236232" y="1999398"/>
            <a:ext cx="663964" cy="369332"/>
          </a:xfrm>
          <a:prstGeom prst="rect">
            <a:avLst/>
          </a:prstGeom>
          <a:noFill/>
        </p:spPr>
        <p:txBody>
          <a:bodyPr wrap="none" rtlCol="0">
            <a:spAutoFit/>
          </a:bodyPr>
          <a:lstStyle/>
          <a:p>
            <a:pPr algn="ctr"/>
            <a:r>
              <a:rPr lang="en-US" dirty="0"/>
              <a:t>good</a:t>
            </a:r>
          </a:p>
        </p:txBody>
      </p:sp>
      <p:sp>
        <p:nvSpPr>
          <p:cNvPr id="29" name="TextBox 28">
            <a:extLst>
              <a:ext uri="{FF2B5EF4-FFF2-40B4-BE49-F238E27FC236}">
                <a16:creationId xmlns:a16="http://schemas.microsoft.com/office/drawing/2014/main" id="{325A8A35-5C2D-4D5A-86D8-0F2D529DC55D}"/>
              </a:ext>
            </a:extLst>
          </p:cNvPr>
          <p:cNvSpPr txBox="1"/>
          <p:nvPr/>
        </p:nvSpPr>
        <p:spPr>
          <a:xfrm>
            <a:off x="8099062" y="1999398"/>
            <a:ext cx="554960" cy="369332"/>
          </a:xfrm>
          <a:prstGeom prst="rect">
            <a:avLst/>
          </a:prstGeom>
          <a:noFill/>
        </p:spPr>
        <p:txBody>
          <a:bodyPr wrap="none" rtlCol="0">
            <a:spAutoFit/>
          </a:bodyPr>
          <a:lstStyle/>
          <a:p>
            <a:pPr algn="ctr"/>
            <a:r>
              <a:rPr lang="en-US" dirty="0"/>
              <a:t>bad</a:t>
            </a:r>
          </a:p>
        </p:txBody>
      </p:sp>
      <p:pic>
        <p:nvPicPr>
          <p:cNvPr id="31" name="Picture 30" descr="A picture containing person, holding, hand, close&#10;&#10;Description automatically generated">
            <a:extLst>
              <a:ext uri="{FF2B5EF4-FFF2-40B4-BE49-F238E27FC236}">
                <a16:creationId xmlns:a16="http://schemas.microsoft.com/office/drawing/2014/main" id="{0636FBA9-09B7-44B1-9BCD-63E8749B51D5}"/>
              </a:ext>
            </a:extLst>
          </p:cNvPr>
          <p:cNvPicPr>
            <a:picLocks noChangeAspect="1"/>
          </p:cNvPicPr>
          <p:nvPr/>
        </p:nvPicPr>
        <p:blipFill>
          <a:blip r:embed="rId10"/>
          <a:stretch>
            <a:fillRect/>
          </a:stretch>
        </p:blipFill>
        <p:spPr>
          <a:xfrm>
            <a:off x="4367999" y="3330807"/>
            <a:ext cx="3731948" cy="1415223"/>
          </a:xfrm>
          <a:prstGeom prst="rect">
            <a:avLst/>
          </a:prstGeom>
        </p:spPr>
      </p:pic>
    </p:spTree>
    <p:extLst>
      <p:ext uri="{BB962C8B-B14F-4D97-AF65-F5344CB8AC3E}">
        <p14:creationId xmlns:p14="http://schemas.microsoft.com/office/powerpoint/2010/main" val="2416483483"/>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{8EBA05E8-2589-4A94-98EB-16875F8AD553}tf10001105</Template>
  <TotalTime>296</TotalTime>
  <Words>919</Words>
  <Application>Microsoft Office PowerPoint</Application>
  <PresentationFormat>Widescreen</PresentationFormat>
  <Paragraphs>127</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Franklin Gothic Book</vt:lpstr>
      <vt:lpstr>Libre Franklin</vt:lpstr>
      <vt:lpstr>Crop</vt:lpstr>
      <vt:lpstr>Intro to BlissymboliCs</vt:lpstr>
      <vt:lpstr>What are Blissymbols?</vt:lpstr>
      <vt:lpstr>What do basic Blissymbols look like?</vt:lpstr>
      <vt:lpstr>What do these strange shapes mean?</vt:lpstr>
      <vt:lpstr>What do these strange shapes mean?</vt:lpstr>
      <vt:lpstr>Building new concepts by superimposing basic concepts:</vt:lpstr>
      <vt:lpstr>Building new concepts by superimposing basic concepts:</vt:lpstr>
      <vt:lpstr>Building new concepts by stringing symbols together:</vt:lpstr>
      <vt:lpstr>Adjectives/adverbs: That’s just your opinion!</vt:lpstr>
      <vt:lpstr>Nouns to Verbs: the “action” indicator</vt:lpstr>
      <vt:lpstr>Bliss Tactile Symbols</vt:lpstr>
      <vt:lpstr>Enhancing Bliss Tactile Symbols</vt:lpstr>
      <vt:lpstr>To learn more about Blissymbolics…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Bliss Symbols</dc:title>
  <dc:creator>Ken Hackbarth</dc:creator>
  <cp:lastModifiedBy>Ken Hackbarth</cp:lastModifiedBy>
  <cp:revision>30</cp:revision>
  <dcterms:created xsi:type="dcterms:W3CDTF">2021-11-20T19:53:34Z</dcterms:created>
  <dcterms:modified xsi:type="dcterms:W3CDTF">2021-11-28T03:44:45Z</dcterms:modified>
</cp:coreProperties>
</file>